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4" r:id="rId3"/>
    <p:sldId id="331" r:id="rId4"/>
    <p:sldId id="279" r:id="rId5"/>
    <p:sldId id="333" r:id="rId6"/>
    <p:sldId id="280" r:id="rId7"/>
    <p:sldId id="259" r:id="rId8"/>
    <p:sldId id="272" r:id="rId9"/>
    <p:sldId id="273" r:id="rId10"/>
    <p:sldId id="332" r:id="rId11"/>
    <p:sldId id="297" r:id="rId12"/>
    <p:sldId id="307" r:id="rId13"/>
    <p:sldId id="285" r:id="rId14"/>
    <p:sldId id="315" r:id="rId15"/>
    <p:sldId id="284" r:id="rId16"/>
    <p:sldId id="291" r:id="rId17"/>
    <p:sldId id="308" r:id="rId18"/>
    <p:sldId id="282" r:id="rId19"/>
    <p:sldId id="288" r:id="rId20"/>
    <p:sldId id="311" r:id="rId21"/>
    <p:sldId id="299" r:id="rId22"/>
    <p:sldId id="293" r:id="rId23"/>
    <p:sldId id="304" r:id="rId24"/>
    <p:sldId id="289" r:id="rId25"/>
    <p:sldId id="292" r:id="rId26"/>
    <p:sldId id="303" r:id="rId27"/>
    <p:sldId id="328" r:id="rId28"/>
    <p:sldId id="302" r:id="rId29"/>
    <p:sldId id="319" r:id="rId30"/>
    <p:sldId id="317" r:id="rId31"/>
    <p:sldId id="309" r:id="rId32"/>
    <p:sldId id="316" r:id="rId33"/>
    <p:sldId id="301" r:id="rId34"/>
    <p:sldId id="310" r:id="rId35"/>
    <p:sldId id="322" r:id="rId36"/>
    <p:sldId id="313" r:id="rId37"/>
    <p:sldId id="300" r:id="rId38"/>
    <p:sldId id="257" r:id="rId39"/>
    <p:sldId id="266" r:id="rId40"/>
    <p:sldId id="267" r:id="rId41"/>
    <p:sldId id="329" r:id="rId42"/>
    <p:sldId id="330" r:id="rId43"/>
    <p:sldId id="268" r:id="rId44"/>
    <p:sldId id="314" r:id="rId45"/>
    <p:sldId id="323" r:id="rId46"/>
    <p:sldId id="325" r:id="rId47"/>
    <p:sldId id="327" r:id="rId48"/>
    <p:sldId id="326" r:id="rId49"/>
    <p:sldId id="318" r:id="rId50"/>
    <p:sldId id="283" r:id="rId51"/>
    <p:sldId id="260" r:id="rId52"/>
    <p:sldId id="298" r:id="rId53"/>
    <p:sldId id="305" r:id="rId54"/>
    <p:sldId id="306" r:id="rId55"/>
    <p:sldId id="261" r:id="rId56"/>
    <p:sldId id="296" r:id="rId57"/>
    <p:sldId id="262" r:id="rId58"/>
    <p:sldId id="321" r:id="rId59"/>
    <p:sldId id="269" r:id="rId60"/>
    <p:sldId id="271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C723"/>
    <a:srgbClr val="000099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3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AB0A882-BF36-4B36-8B04-DFD406086D0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4010ED-38C7-4161-96A3-4B178B598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58045-04BE-41B4-A144-BA9E468F4CBF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CCC68-DA29-4E95-ACD9-F14CECEDC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F0E54-431E-49C0-B156-EA8CBFD2AF5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BC34A-C28B-4EE7-8EB9-D54F964E1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10639-0783-4DB4-84CC-952C48162506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5B624-7973-49BB-8D3A-E28221898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F4D296D-3165-4E51-897A-FEE5C81A29B7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B3BFE3E-878C-47B3-9707-8E306C4AF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652C-149C-46F1-9AEF-D15BFAD64591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D3F8E-F759-41A3-9DB9-58C24EBF76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BC4A311-7596-4D05-9AE0-02393CACF18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90A55C-8A25-432D-B793-3672A4153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CC109-6BA3-405A-B4ED-BBE0F2E7F09B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55301-1583-4339-876E-D4406F59AD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E1A12F1-299E-403D-9B2D-B2D18D57EE81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C42325-4011-4588-A0A4-5A89FFE7A4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61B2E9-4398-474C-B86E-159DBC895653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87FC5A-73D5-4D8F-B5D0-576C93323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4574E02-80AB-4567-91C8-452C99F063E1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B950922-6495-4969-BD60-154F43F5F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20431C4-77D3-47CD-942F-2906AE18F3D5}" type="datetimeFigureOut">
              <a:rPr lang="ru-RU"/>
              <a:pPr>
                <a:defRPr/>
              </a:pPr>
              <a:t>30.01.2019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E15CB30-A14C-4898-B7EB-4F9C14317F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7" r:id="rId2"/>
    <p:sldLayoutId id="2147483733" r:id="rId3"/>
    <p:sldLayoutId id="2147483728" r:id="rId4"/>
    <p:sldLayoutId id="2147483734" r:id="rId5"/>
    <p:sldLayoutId id="2147483729" r:id="rId6"/>
    <p:sldLayoutId id="2147483735" r:id="rId7"/>
    <p:sldLayoutId id="2147483736" r:id="rId8"/>
    <p:sldLayoutId id="2147483737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8446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844675"/>
            <a:ext cx="9144000" cy="792163"/>
          </a:xfrm>
          <a:prstGeom prst="rect">
            <a:avLst/>
          </a:prstGeom>
          <a:solidFill>
            <a:srgbClr val="2FC723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2FC723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636838"/>
            <a:ext cx="9144000" cy="1512887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149725"/>
            <a:ext cx="9144000" cy="863600"/>
          </a:xfrm>
          <a:prstGeom prst="rect">
            <a:avLst/>
          </a:prstGeom>
          <a:solidFill>
            <a:srgbClr val="00B0F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5013325"/>
            <a:ext cx="9144000" cy="1844675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318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908175" y="2997200"/>
            <a:ext cx="6624638" cy="936625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5400" smtClean="0">
                <a:solidFill>
                  <a:schemeClr val="tx1"/>
                </a:solidFill>
                <a:effectLst/>
              </a:rPr>
              <a:t>Звёздный час 201</a:t>
            </a:r>
            <a:r>
              <a:rPr lang="ru-RU" sz="5400" smtClean="0">
                <a:solidFill>
                  <a:schemeClr val="tx1"/>
                </a:solidFill>
                <a:effectLst/>
                <a:latin typeface="Arial" charset="0"/>
              </a:rPr>
              <a:t>9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875" y="4149725"/>
            <a:ext cx="5472113" cy="887413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Школьный смотр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tx1"/>
                </a:solidFill>
              </a:rPr>
              <a:t>деятельности и достижений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/>
            </a:extLst>
          </a:blip>
          <a:srcRect l="5732" t="10225" r="2299" b="11710"/>
          <a:stretch>
            <a:fillRect/>
          </a:stretch>
        </p:blipFill>
        <p:spPr bwMode="auto">
          <a:xfrm>
            <a:off x="179512" y="260648"/>
            <a:ext cx="2736304" cy="165618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506" name="Содержимое 2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1507" name="Содержимое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188913"/>
            <a:ext cx="194151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F:\ГАЗЕТА\Ещё газета\2018\Газета ОСЕНЬ 2018\Эвакуац при пожар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00563" y="2133600"/>
            <a:ext cx="4433887" cy="4302125"/>
          </a:xfr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0" cy="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 ______ ________ _______     ________</a:t>
            </a:r>
          </a:p>
        </p:txBody>
      </p:sp>
      <p:sp>
        <p:nvSpPr>
          <p:cNvPr id="24580" name="Заголовок 1"/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400" smtClean="0">
                <a:solidFill>
                  <a:schemeClr val="tx1"/>
                </a:solidFill>
                <a:effectLst/>
              </a:rPr>
              <a:t>Учебная пожарная тревога</a:t>
            </a:r>
            <a:br>
              <a:rPr lang="ru-RU" sz="4400" smtClean="0">
                <a:solidFill>
                  <a:schemeClr val="tx1"/>
                </a:solidFill>
                <a:effectLst/>
              </a:rPr>
            </a:br>
            <a:r>
              <a:rPr lang="ru-RU" sz="4400" smtClean="0">
                <a:solidFill>
                  <a:schemeClr val="tx1"/>
                </a:solidFill>
                <a:effectLst/>
              </a:rPr>
              <a:t> 28 сентября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1524000"/>
            <a:ext cx="4121150" cy="5145088"/>
          </a:xfrm>
        </p:spPr>
        <p:txBody>
          <a:bodyPr>
            <a:normAutofit fontScale="92500"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Жарким сентябрьским днём 28 числа прошла учебная эвакуация школы при пожаре. Мы вышли через центральный выход и через столовую, построились на спортплощадке по классам, пересчитали друг друга. Мы поняли, что главное при пожаре не паниковать и быстро выйти.  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0"/>
            <a:ext cx="7962900" cy="1628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effectLst/>
              </a:rPr>
              <a:t>Ежегодный общешкольный</a:t>
            </a:r>
            <a:br>
              <a:rPr lang="ru-RU" sz="4000" dirty="0" smtClean="0">
                <a:solidFill>
                  <a:schemeClr val="tx1"/>
                </a:solidFill>
                <a:effectLst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</a:rPr>
              <a:t> кросс «Золотая осень»</a:t>
            </a:r>
            <a:br>
              <a:rPr lang="ru-RU" sz="4000" dirty="0" smtClean="0">
                <a:solidFill>
                  <a:schemeClr val="tx1"/>
                </a:solidFill>
                <a:effectLst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</a:rPr>
              <a:t> 28 сентября</a:t>
            </a:r>
            <a:endParaRPr lang="ru-RU" dirty="0"/>
          </a:p>
        </p:txBody>
      </p:sp>
      <p:pic>
        <p:nvPicPr>
          <p:cNvPr id="23554" name="Picture 3" descr="C:\Users\Русский\Desktop\В газету осень из папок учит\IMG_3831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676400"/>
            <a:ext cx="7777162" cy="4921250"/>
          </a:xfrm>
        </p:spPr>
      </p:pic>
      <p:pic>
        <p:nvPicPr>
          <p:cNvPr id="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188913"/>
            <a:ext cx="7891462" cy="12287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3600" smtClean="0">
                <a:solidFill>
                  <a:schemeClr val="tx1"/>
                </a:solidFill>
                <a:effectLst/>
              </a:rPr>
              <a:t>Международный день пожилого человека 1 октября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1524000"/>
            <a:ext cx="3241675" cy="5073650"/>
          </a:xfrm>
        </p:spPr>
        <p:txBody>
          <a:bodyPr>
            <a:normAutofit fontScale="55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Захарова Дарья , Романенко Инесса, Бахтина Инна, Бахтина Ия, </a:t>
            </a:r>
            <a:r>
              <a:rPr lang="ru-RU" dirty="0" err="1" smtClean="0"/>
              <a:t>Негодяева</a:t>
            </a:r>
            <a:r>
              <a:rPr lang="ru-RU" dirty="0" smtClean="0"/>
              <a:t> </a:t>
            </a:r>
            <a:r>
              <a:rPr lang="ru-RU" dirty="0" err="1" smtClean="0"/>
              <a:t>Карина</a:t>
            </a:r>
            <a:r>
              <a:rPr lang="ru-RU" dirty="0" smtClean="0"/>
              <a:t>,  Баранова Ольга, Огинская Анастасия,  </a:t>
            </a:r>
            <a:r>
              <a:rPr lang="ru-RU" dirty="0" err="1" smtClean="0"/>
              <a:t>Лачкова</a:t>
            </a:r>
            <a:r>
              <a:rPr lang="ru-RU" dirty="0" smtClean="0"/>
              <a:t>  Екатерина  с руководителями </a:t>
            </a:r>
            <a:r>
              <a:rPr lang="ru-RU" dirty="0" err="1" smtClean="0"/>
              <a:t>Ключеровой</a:t>
            </a:r>
            <a:r>
              <a:rPr lang="ru-RU" dirty="0" smtClean="0"/>
              <a:t> Г.Н. и Добровольской В.В. поздравили взрослое население с. </a:t>
            </a:r>
            <a:r>
              <a:rPr lang="ru-RU" dirty="0" err="1" smtClean="0"/>
              <a:t>Альмяково</a:t>
            </a:r>
            <a:r>
              <a:rPr lang="ru-RU" dirty="0" smtClean="0"/>
              <a:t> и с. </a:t>
            </a:r>
            <a:r>
              <a:rPr lang="ru-RU" dirty="0" err="1" smtClean="0"/>
              <a:t>Апсагачево</a:t>
            </a:r>
            <a:r>
              <a:rPr lang="ru-RU" dirty="0" smtClean="0"/>
              <a:t> с Международным днём старшего поколения.  К этому дню корреспонденты сельской школьной газеты «Крепкий орешек» выпустили приложение к газете «Дельфины» с поздравительными и благодарственными словами.  Односельчане  в этот день получали поздравительную газету из рук девочек, они были очень рады тому, что их помнят и вспоминают. В знак благодарности Галина Ивановна Мартынова угостила группу сладким подарком.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24579" name="Picture 3" descr="F:\ГАЗЕТА\Ещё газета\Фото и картинк\Осень\Осень 2018\День старшего поколения 2018г\Фото дня старшего поколения 2018г\IMG_7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4663" y="1557338"/>
            <a:ext cx="3071812" cy="2303462"/>
          </a:xfrm>
        </p:spPr>
      </p:pic>
      <p:pic>
        <p:nvPicPr>
          <p:cNvPr id="24580" name="Picture 4" descr="F:\ГАЗЕТА\Ещё газета\Фото и картинк\Осень\Осень 2018\День старшего поколения 2018г\Фото дня старшего поколения 2018г\IMG_38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8050" y="1557338"/>
            <a:ext cx="170973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F:\ГАЗЕТА\Ещё газета\Фото и картинк\Осень\Осень 2018\ДО Муравейник\IMG_38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3860800"/>
            <a:ext cx="267176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F:\ГАЗЕТА\Ещё газета\Фото и картинк\Осень\Осень 2018\День старшего поколения 2018г\Фото дня старшего поколения 2018г\IMG_70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663" y="3860800"/>
            <a:ext cx="2016125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188" y="188913"/>
            <a:ext cx="136842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6480175" cy="11525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День самоуправления 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5 октября</a:t>
            </a:r>
            <a:endParaRPr lang="ru-RU" dirty="0"/>
          </a:p>
        </p:txBody>
      </p:sp>
      <p:sp>
        <p:nvSpPr>
          <p:cNvPr id="25602" name="Содержимое 2"/>
          <p:cNvSpPr>
            <a:spLocks noGrp="1"/>
          </p:cNvSpPr>
          <p:nvPr>
            <p:ph sz="half" idx="1"/>
          </p:nvPr>
        </p:nvSpPr>
        <p:spPr>
          <a:xfrm>
            <a:off x="684213" y="1341438"/>
            <a:ext cx="3816350" cy="51831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5 октября в школе прошёл день самоуправления. С утра была линейка, мы поздравляли учителей.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У каждого класса был классный руководитель-дублёр, а вели уроки учителя –дублёры 8-9 классов:</a:t>
            </a:r>
            <a:r>
              <a:rPr lang="ru-RU" sz="1200" b="1" smtClean="0"/>
              <a:t> Суханова Н.А., Комаров Е.В., Лайс А.А., Фильков М.А., Захарова Д.И. </a:t>
            </a:r>
            <a:r>
              <a:rPr lang="ru-RU" sz="1200" smtClean="0"/>
              <a:t>  </a:t>
            </a:r>
            <a:r>
              <a:rPr lang="ru-RU" sz="1200" b="1" smtClean="0"/>
              <a:t>Дежурный учитель Медведев А.А. </a:t>
            </a:r>
            <a:r>
              <a:rPr lang="ru-RU" sz="1200" smtClean="0"/>
              <a:t>Директором-дублёром была Суханова Надежда Анатольевна.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У каждого класса прошло по 3 урока, в конце - опять линейка. Наш классный руководитель Комаров Егор Владимирович. 1-й урок у нас – изо, вела Надежда Анатольевна. Мы рисовали осень.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 2-м уроком - литература, вёл Лайс Андрей Андреевич. Мы должны были прочитать сказку, составить кроссворд «Сказки Пушкина» и нарисовать иллюстрацию.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3-м уроком у нас состоялся классный час с Егором Владимировичем, мы повторяли стихи, чтоб рассказать на линейке. После перемены мы пошли на линейку, рассказывали стихи, спели песни. Баранова Ольга, Бахтина Инна, Романенко Инесса станцевали для учителей. Было здорово! </a:t>
            </a:r>
            <a:r>
              <a:rPr lang="ru-RU" smtClean="0"/>
              <a:t>          </a:t>
            </a:r>
            <a:r>
              <a:rPr lang="ru-RU" sz="1200" i="1" smtClean="0"/>
              <a:t>Настя Огинская</a:t>
            </a:r>
            <a:endParaRPr lang="ru-RU" i="1" smtClean="0"/>
          </a:p>
        </p:txBody>
      </p:sp>
      <p:pic>
        <p:nvPicPr>
          <p:cNvPr id="25603" name="Содержимое 4" descr="E:\День само 1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628775"/>
            <a:ext cx="4175125" cy="4752975"/>
          </a:xfrm>
        </p:spPr>
      </p:pic>
      <p:pic>
        <p:nvPicPr>
          <p:cNvPr id="25604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188913"/>
            <a:ext cx="16129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2488" y="0"/>
            <a:ext cx="19415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116013" y="274638"/>
            <a:ext cx="7818437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3600" dirty="0" smtClean="0">
                <a:solidFill>
                  <a:schemeClr val="tx1"/>
                </a:solidFill>
                <a:effectLst/>
              </a:rPr>
              <a:t> _____ ___ __________    ________ ____ _   __    _______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116013" y="274638"/>
            <a:ext cx="7818437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3600" dirty="0" smtClean="0">
                <a:solidFill>
                  <a:schemeClr val="tx1"/>
                </a:solidFill>
                <a:effectLst/>
              </a:rPr>
              <a:t>Неделя без турникетов. </a:t>
            </a:r>
            <a:br>
              <a:rPr lang="ru-RU" sz="3600" dirty="0" smtClean="0">
                <a:solidFill>
                  <a:schemeClr val="tx1"/>
                </a:solidFill>
                <a:effectLst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</a:rPr>
              <a:t>Профессии села с 8 по 12 октября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4581525"/>
            <a:ext cx="7416800" cy="2160588"/>
          </a:xfrm>
        </p:spPr>
        <p:txBody>
          <a:bodyPr>
            <a:normAutofit fontScale="70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 12 октября в 1 и 2 классе прошёл классный час «Все работы хороши, выбирай на вкус».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    Ребята, просмотрев презентацию «Профессии села», познакомились с профессиями: агроном, тракторист, механизатор, комбайнёр, хлебороб и другими.  Чтобы  усвоить полученные, знания, они поиграли в игру «Каждой профессии - своё орудие труда». Затем разукрасили   картинки-раскраски с выбранными профессиями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26628" name="Picture 2" descr="F:\ГАЗЕТА\Ещё газета\Фото и картинк\Осень\Осень 2018\отчёт проф села\IMG_39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411413" y="1557338"/>
            <a:ext cx="5186362" cy="2951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5545137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Неделя без турникетов. Профессии села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 с 8 по 12 октября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650" y="2060575"/>
            <a:ext cx="3960813" cy="4608513"/>
          </a:xfrm>
        </p:spPr>
        <p:txBody>
          <a:bodyPr>
            <a:normAutofit fontScale="850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/>
              <a:t>В 8-9 классах прошёл час общения «Я и мир профессий», который был посвящён сельскохозяйственным профессиям. Ребята  познакомились с профессией ветеринара, человека, который предоставляет  лечение и профилактику болезней животных, медицинские и косметические процедуры, а также ветеринарно-санитарный контроль.  А также зоотехника – высококвалифицированного животновода. Обязанность специалиста зоотехнической службы – организовать, направить и проконтролировать работу трудового коллектива молочно-товарной фермы таким путем, чтобы обеспечить высокую продуктивность крупного рогатого скота.</a:t>
            </a:r>
            <a:r>
              <a:rPr lang="ru-RU" sz="1600" b="1" dirty="0" smtClean="0"/>
              <a:t> </a:t>
            </a:r>
            <a:r>
              <a:rPr lang="ru-RU" sz="1600" dirty="0" smtClean="0"/>
              <a:t>Доярка - работница    животноводческой фермы или подворья, доящая  коров (чаще доильным аппаратом) и ухаживающая за ними.</a:t>
            </a:r>
            <a:r>
              <a:rPr lang="ru-RU" sz="1600" b="1" dirty="0" smtClean="0"/>
              <a:t> </a:t>
            </a:r>
            <a:r>
              <a:rPr lang="ru-RU" sz="1600" dirty="0" smtClean="0"/>
              <a:t>Современный агроном – разносторонний специалист сельскохозяйственного производства.</a:t>
            </a:r>
            <a:r>
              <a:rPr lang="ru-RU" sz="1600" b="1" cap="small" dirty="0" smtClean="0"/>
              <a:t> </a:t>
            </a:r>
            <a:r>
              <a:rPr lang="ru-RU" sz="1600" dirty="0" smtClean="0"/>
              <a:t>Животные обеспечивают людей такими продуктами питания: мясо, молоко, яйца,  сало, кисломолочные продукты (кефир, йогурт).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sz="1200" dirty="0"/>
          </a:p>
        </p:txBody>
      </p:sp>
      <p:pic>
        <p:nvPicPr>
          <p:cNvPr id="27651" name="Рисунок 1" descr="http://www.kulturologia.ru/files/u18046/1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1700" y="2060575"/>
            <a:ext cx="42545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0"/>
            <a:ext cx="194151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891462" cy="1228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effectLst/>
              </a:rPr>
              <a:t>Общешкольный час ПДД</a:t>
            </a:r>
            <a:br>
              <a:rPr lang="ru-RU" sz="4000" dirty="0" smtClean="0">
                <a:solidFill>
                  <a:schemeClr val="tx1"/>
                </a:solidFill>
                <a:effectLst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</a:rPr>
              <a:t>21 сентября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8674" name="Picture 2" descr="C:\Users\Русский\Desktop\В газету осень из папок учит\IMG_38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557338"/>
            <a:ext cx="6335712" cy="4351337"/>
          </a:xfrm>
        </p:spPr>
      </p:pic>
      <p:pic>
        <p:nvPicPr>
          <p:cNvPr id="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188640"/>
            <a:ext cx="2013520" cy="17632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331913" y="5876925"/>
            <a:ext cx="626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Руководитель Владимир Павлович Клепиков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5160963"/>
            <a:ext cx="6659563" cy="1436687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Время ЗОЖ с1 по 31 октября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3438" y="333375"/>
            <a:ext cx="4024312" cy="639763"/>
          </a:xfr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Спорт и физкультура – вот мои друзья, с ними остаюсь я навсегда!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8313" y="333375"/>
            <a:ext cx="4022725" cy="639763"/>
          </a:xfrm>
        </p:spPr>
        <p:txBody>
          <a:bodyPr>
            <a:normAutofit fontScale="85000"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12 октября  у «Фантазёров» прошёл час общения с родителями «Мы за ЗОЖ».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29700" name="Picture 2" descr="F:\ГАЗЕТА\Ещё газета\Фото и картинк\Осень\Осень 2018\Мы за ЗОЖ\Медали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64075" y="1392238"/>
            <a:ext cx="4022725" cy="3270250"/>
          </a:xfrm>
        </p:spPr>
      </p:pic>
      <p:sp>
        <p:nvSpPr>
          <p:cNvPr id="9" name="Содержимое 8"/>
          <p:cNvSpPr>
            <a:spLocks noGrp="1"/>
          </p:cNvSpPr>
          <p:nvPr>
            <p:ph sz="quarter" idx="2"/>
          </p:nvPr>
        </p:nvSpPr>
        <p:spPr>
          <a:xfrm>
            <a:off x="457200" y="969963"/>
            <a:ext cx="4022725" cy="4330700"/>
          </a:xfrm>
        </p:spPr>
        <p:txBody>
          <a:bodyPr>
            <a:normAutofit fontScale="4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Сначала поговорили о борьбе с вредными привычками, вывели формулу здоровья. Узнали об истории программы ГТО (Готов к труду и обороне), действовавшей в стране с 1931 по 1991 годы.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Затем поговорили о современной системе ГТО, которая имеет новое значение: «Горжусь тобой, Отечество!»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Следующий этап – испытания (тесты) на сдачу нормативов комплекса ГТО. Лучше всего у нас получился бег на 60 м. Девочки справились с отжиманием от пола на «золото», с остальными испытаниями на «серебро» и «бронзу». Парни оказались послабее. Иван подтянулся на «золото», а Роман на «серебро», остальные испытания у них – «бронза». Александр – «бронза» в прыжке с места, а Олегу далось «серебро» в метании мяча.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Наши мамы: Наталья Васильевна, Наталья Сергеевна, Ирина Александровна, - а также Маргарита Петровна блестяще справились с упражнением на гибкость, они достали пальцами пол, наклонившись вперёд из положения стоя. Это испытание не каждому по плечу.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Затем мы весело попили чай, отметив День рождения класса «Фантазёры»;  сыграли в спортивную пантомиму, изобразив разные виды спорта; сочиняли четверостишия о спорте, ведь наш девиз дня: 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b="1" dirty="0" smtClean="0"/>
              <a:t>             «Фантазёры,  кто кого! Покорим и ГТО!» </a:t>
            </a:r>
            <a:endParaRPr lang="ru-RU" dirty="0" smtClean="0"/>
          </a:p>
        </p:txBody>
      </p:sp>
      <p:pic>
        <p:nvPicPr>
          <p:cNvPr id="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4797152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F:\ГАЗЕТА\Ещё газета\Фото и картинк\Осень\Осень 2018\Уборка листьев\IMG_39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61013" y="3644900"/>
            <a:ext cx="3267075" cy="3005138"/>
          </a:xfrm>
        </p:spPr>
      </p:pic>
      <p:pic>
        <p:nvPicPr>
          <p:cNvPr id="30722" name="Picture 3" descr="F:\ГАЗЕТА\Ещё газета\Фото и картинк\Осень\Осень 2018\Уборка листьев\IMG_39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92200" y="3500438"/>
            <a:ext cx="4257675" cy="3194050"/>
          </a:xfrm>
        </p:spPr>
      </p:pic>
      <p:pic>
        <p:nvPicPr>
          <p:cNvPr id="30723" name="Picture 4" descr="F:\ГАЗЕТА\Ещё газета\Фото и картинк\Осень\Осень 2018\Уборка листьев\IMG_39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25425"/>
            <a:ext cx="4176712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F:\ГАЗЕТА\Ещё газета\Фото и картинк\Осень\Осень 2018\Уборка листьев\IMG_39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188913"/>
            <a:ext cx="2730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636838"/>
            <a:ext cx="7921625" cy="10795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6000" dirty="0" smtClean="0">
                <a:solidFill>
                  <a:srgbClr val="00B050"/>
                </a:solidFill>
                <a:effectLst/>
              </a:rPr>
              <a:t>Время ЗОЖ </a:t>
            </a:r>
            <a:br>
              <a:rPr lang="ru-RU" sz="6000" dirty="0" smtClean="0">
                <a:solidFill>
                  <a:srgbClr val="00B050"/>
                </a:solidFill>
                <a:effectLst/>
              </a:rPr>
            </a:br>
            <a:r>
              <a:rPr lang="ru-RU" sz="6000" dirty="0" smtClean="0">
                <a:solidFill>
                  <a:srgbClr val="00B050"/>
                </a:solidFill>
                <a:effectLst/>
              </a:rPr>
              <a:t>          с1 по 31 октября</a:t>
            </a:r>
          </a:p>
        </p:txBody>
      </p:sp>
      <p:pic>
        <p:nvPicPr>
          <p:cNvPr id="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2488" y="2204864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F:\ГАЗЕТА\Ещё газета\Фото и картинк\Фото и картинки\Картинки 2018\Картинки осень зима 2018\Октябрь 18\Уборка листьев.jpg"/>
          <p:cNvPicPr>
            <a:picLocks noChangeAspect="1" noChangeArrowheads="1"/>
          </p:cNvPicPr>
          <p:nvPr/>
        </p:nvPicPr>
        <p:blipFill>
          <a:blip r:embed="rId2"/>
          <a:srcRect l="5859" r="20908" b="4826"/>
          <a:stretch>
            <a:fillRect/>
          </a:stretch>
        </p:blipFill>
        <p:spPr bwMode="auto">
          <a:xfrm>
            <a:off x="1042988" y="1717675"/>
            <a:ext cx="8101012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274638"/>
            <a:ext cx="7921625" cy="22907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tx1"/>
                </a:solidFill>
                <a:effectLst/>
              </a:rPr>
              <a:t>Первое направление - смотр деятельности</a:t>
            </a:r>
            <a:endParaRPr lang="ru-RU" sz="4800" b="1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1433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8850" y="260350"/>
            <a:ext cx="1655763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891462" cy="7191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Д/о «Муравейник»</a:t>
            </a:r>
            <a:endParaRPr lang="ru-RU" dirty="0"/>
          </a:p>
        </p:txBody>
      </p:sp>
      <p:sp>
        <p:nvSpPr>
          <p:cNvPr id="31746" name="Содержимое 2"/>
          <p:cNvSpPr>
            <a:spLocks noGrp="1"/>
          </p:cNvSpPr>
          <p:nvPr>
            <p:ph sz="half" idx="1"/>
          </p:nvPr>
        </p:nvSpPr>
        <p:spPr>
          <a:xfrm>
            <a:off x="539750" y="5300663"/>
            <a:ext cx="8496300" cy="13684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600" i="1" smtClean="0"/>
              <a:t>		Вот шагает дружно в ряд муравьишек новый отряд:</a:t>
            </a:r>
            <a:r>
              <a:rPr lang="ru-RU" sz="1600" smtClean="0"/>
              <a:t> Огинская Анастасия, Баранова Ольга, Лачкова Екатерина, Мескичеков Станислав, Карцев Владимир, </a:t>
            </a:r>
            <a:r>
              <a:rPr lang="ru-RU" sz="1600" i="1" smtClean="0"/>
              <a:t>Командир д/о</a:t>
            </a:r>
            <a:r>
              <a:rPr lang="ru-RU" sz="1600" smtClean="0"/>
              <a:t> Захарова Дарья. </a:t>
            </a:r>
            <a:r>
              <a:rPr lang="ru-RU" sz="1600" i="1" smtClean="0"/>
              <a:t>Руководитель </a:t>
            </a:r>
            <a:r>
              <a:rPr lang="ru-RU" sz="1600" smtClean="0"/>
              <a:t> В.В. Добровольская. Новички прошли испытания: «Муравей и тут не струсит, испытанья все пройдёт, он природу обожает: мусор с песней уберёт, а потом он поиграет, состязанья проведёт»</a:t>
            </a:r>
          </a:p>
          <a:p>
            <a:pPr eaLnBrk="1" hangingPunct="1">
              <a:buFont typeface="Wingdings 2" pitchFamily="18" charset="2"/>
              <a:buNone/>
            </a:pPr>
            <a:endParaRPr lang="ru-RU" sz="1600" smtClean="0"/>
          </a:p>
          <a:p>
            <a:pPr eaLnBrk="1" hangingPunct="1"/>
            <a:endParaRPr lang="ru-RU" smtClean="0"/>
          </a:p>
        </p:txBody>
      </p:sp>
      <p:pic>
        <p:nvPicPr>
          <p:cNvPr id="31747" name="Содержимое 4" descr="F:\ГАЗЕТА\Ещё газета\Фото и картинк\Осень\Осень 2018\ДО Муравейник\DSC00667.JPG"/>
          <p:cNvPicPr>
            <a:picLocks noGrp="1"/>
          </p:cNvPicPr>
          <p:nvPr>
            <p:ph sz="half" idx="2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>
          <a:xfrm>
            <a:off x="2195513" y="908050"/>
            <a:ext cx="5689600" cy="4392613"/>
          </a:xfrm>
          <a:ln>
            <a:solidFill>
              <a:srgbClr val="00B050"/>
            </a:solidFill>
          </a:ln>
        </p:spPr>
      </p:pic>
      <p:pic>
        <p:nvPicPr>
          <p:cNvPr id="31748" name="Рисунок 5" descr="F:\ГАЗЕТА\Ещё газета\Фото и картинк\Фото и картинки\Картинки 2018\Картинки весна лето 2018\Пчела муравей гусеница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3860800"/>
            <a:ext cx="10810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Рисунок 6" descr="F:\ГАЗЕТА\Ещё газета\Фото и картинк\Фото и картинки\Картинки 2018\Картинки весна лето 2018\Пчела муравей гусеница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981075"/>
            <a:ext cx="4318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Рисунок 7" descr="F:\ГАЗЕТА\Ещё газета\Фото и картинк\Фото и картинки\Картинки 2018\Картинки весна лето 2018\Пчела муравей гусеница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9788" y="3789363"/>
            <a:ext cx="433387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Рисунок 8" descr="F:\ГАЗЕТА\Ещё газета\Фото и картинк\Фото и картинки\Картинки 2018\Картинки весна лето 2018\Пчела муравей гусеница - копи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7988" y="4005263"/>
            <a:ext cx="296862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2488" y="188641"/>
            <a:ext cx="1562324" cy="136815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17488"/>
            <a:ext cx="8642350" cy="76358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0" dirty="0" smtClean="0">
                <a:solidFill>
                  <a:schemeClr val="tx1"/>
                </a:solidFill>
                <a:effectLst/>
              </a:rPr>
              <a:t>школьный этап всероссийской олимпиады школьников 22-26 октября</a:t>
            </a:r>
            <a:endParaRPr lang="ru-RU" sz="28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0825" y="981075"/>
            <a:ext cx="8497888" cy="64770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	Призёры и участники </a:t>
            </a:r>
            <a:r>
              <a:rPr lang="ru-RU" dirty="0" err="1" smtClean="0"/>
              <a:t>тренинг-мастерской</a:t>
            </a:r>
            <a:r>
              <a:rPr lang="ru-RU" dirty="0" smtClean="0"/>
              <a:t> «Фраза» по подготовке и проведению олимпиады по русскому языку: </a:t>
            </a:r>
            <a:r>
              <a:rPr lang="ru-RU" dirty="0" err="1" smtClean="0"/>
              <a:t>Черявко</a:t>
            </a:r>
            <a:r>
              <a:rPr lang="ru-RU" dirty="0" smtClean="0"/>
              <a:t> Владимир, Андреев Валерий, Гурьев Андрей, </a:t>
            </a:r>
            <a:r>
              <a:rPr lang="ru-RU" dirty="0" err="1" smtClean="0"/>
              <a:t>Негодяева</a:t>
            </a:r>
            <a:r>
              <a:rPr lang="ru-RU" dirty="0" smtClean="0"/>
              <a:t> </a:t>
            </a:r>
            <a:r>
              <a:rPr lang="ru-RU" dirty="0" err="1" smtClean="0"/>
              <a:t>Карина</a:t>
            </a:r>
            <a:r>
              <a:rPr lang="ru-RU" dirty="0" smtClean="0"/>
              <a:t>, Романенко Инесса, Огинская Анастасия, Баранова Ольга, Козлова </a:t>
            </a:r>
            <a:r>
              <a:rPr lang="ru-RU" dirty="0" err="1" smtClean="0"/>
              <a:t>Карина</a:t>
            </a:r>
            <a:endParaRPr lang="ru-RU" dirty="0"/>
          </a:p>
        </p:txBody>
      </p:sp>
      <p:pic>
        <p:nvPicPr>
          <p:cNvPr id="32771" name="Picture 2" descr="F:\Класс\Фото Фантазёры\Осень-зима 2018\Олимпиады\IMG_081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6713" y="1725613"/>
            <a:ext cx="8428037" cy="4943475"/>
          </a:xfrm>
        </p:spPr>
      </p:pic>
      <p:pic>
        <p:nvPicPr>
          <p:cNvPr id="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412776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891462" cy="13684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Калейдоскоп осенних 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праздников 19 октября</a:t>
            </a:r>
            <a:endParaRPr lang="ru-RU" sz="44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16013" y="1557338"/>
            <a:ext cx="3887787" cy="5111750"/>
          </a:xfrm>
        </p:spPr>
        <p:txBody>
          <a:bodyPr>
            <a:normAutofit fontScale="47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		</a:t>
            </a:r>
            <a:r>
              <a:rPr lang="ru-RU" sz="2900" dirty="0" smtClean="0"/>
              <a:t>У дошкольников  было проведено праздничное мероприятие «Наступила осень  золотая». На праздник были приглашены мамы и бабушки:  Костина Ирина Александровна, </a:t>
            </a:r>
            <a:r>
              <a:rPr lang="ru-RU" sz="2900" dirty="0" err="1" smtClean="0"/>
              <a:t>Русинова</a:t>
            </a:r>
            <a:r>
              <a:rPr lang="ru-RU" sz="2900" dirty="0" smtClean="0"/>
              <a:t> Раиса Викторовна, </a:t>
            </a:r>
            <a:r>
              <a:rPr lang="ru-RU" sz="2900" dirty="0" err="1" smtClean="0"/>
              <a:t>Шаракина</a:t>
            </a:r>
            <a:r>
              <a:rPr lang="ru-RU" sz="2900" dirty="0" smtClean="0"/>
              <a:t> Ольга Сергеевна, </a:t>
            </a:r>
            <a:r>
              <a:rPr lang="ru-RU" sz="2900" dirty="0" err="1" smtClean="0"/>
              <a:t>Лоскутникова</a:t>
            </a:r>
            <a:r>
              <a:rPr lang="ru-RU" sz="2900" dirty="0" smtClean="0"/>
              <a:t> Елена Андреевна, </a:t>
            </a:r>
            <a:r>
              <a:rPr lang="ru-RU" sz="2900" dirty="0" err="1" smtClean="0"/>
              <a:t>Лайс</a:t>
            </a:r>
            <a:r>
              <a:rPr lang="ru-RU" sz="2900" dirty="0" smtClean="0"/>
              <a:t> Ольга </a:t>
            </a:r>
            <a:r>
              <a:rPr lang="ru-RU" sz="2900" dirty="0" err="1" smtClean="0"/>
              <a:t>Мироновна</a:t>
            </a:r>
            <a:r>
              <a:rPr lang="ru-RU" sz="2900" dirty="0" smtClean="0"/>
              <a:t>, Гурьева Лилия Николаевна, Шубина Светлана Николаевна.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900" dirty="0" smtClean="0"/>
              <a:t>		Дети  начали праздник с танца под песню «Маленькая страна».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900" dirty="0" smtClean="0"/>
              <a:t>		Читали стихи: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900" dirty="0" smtClean="0"/>
              <a:t>		Что грустить теперь о лете!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900" dirty="0" smtClean="0"/>
              <a:t>		Осень в гости к нам пришла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900" dirty="0" smtClean="0"/>
              <a:t>		В позолоченной карете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900" dirty="0" smtClean="0"/>
              <a:t>		Всем подарки принесла!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900" dirty="0" smtClean="0"/>
              <a:t> 		Пели песни  об осени, участвовали в конкурсах «Помоги белочке набрать грибов», «Шишечки», «Жёлуди», но  победила в конкурсах  дружба. Закончился  праздник  чаепитием. Детям и родителям очень понравился праздник, все остались  довольны,  детки были очень красивые.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33795" name="Рисунок 2" descr="\\192.168.1.10\общая\Учителя\Отчеты по мероприятиям 2018-19\Добровольская В.В\IMG_20181018_094817.jp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 t="25401" b="15434"/>
          <a:stretch>
            <a:fillRect/>
          </a:stretch>
        </p:blipFill>
        <p:spPr bwMode="auto">
          <a:xfrm>
            <a:off x="4932363" y="1557338"/>
            <a:ext cx="40147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>
            <a:spLocks noGrp="1"/>
          </p:cNvSpPr>
          <p:nvPr>
            <p:ph sz="half" idx="1"/>
          </p:nvPr>
        </p:nvSpPr>
        <p:spPr>
          <a:xfrm>
            <a:off x="5148263" y="4581525"/>
            <a:ext cx="3760787" cy="2087563"/>
          </a:xfrm>
        </p:spPr>
        <p:txBody>
          <a:bodyPr>
            <a:normAutofit fontScale="32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i="1" dirty="0" smtClean="0"/>
              <a:t>		</a:t>
            </a:r>
            <a:r>
              <a:rPr lang="ru-RU" sz="3100" i="1" dirty="0" smtClean="0"/>
              <a:t> На фото:  1-й ряд: </a:t>
            </a:r>
            <a:r>
              <a:rPr lang="ru-RU" sz="3100" i="1" dirty="0" err="1" smtClean="0"/>
              <a:t>Лайс</a:t>
            </a:r>
            <a:r>
              <a:rPr lang="ru-RU" sz="3100" i="1" dirty="0" smtClean="0"/>
              <a:t> Диана, Гурьева Елизавета, Костин Андрей, </a:t>
            </a:r>
            <a:r>
              <a:rPr lang="ru-RU" sz="3100" i="1" dirty="0" err="1" smtClean="0"/>
              <a:t>Шаракина</a:t>
            </a:r>
            <a:r>
              <a:rPr lang="ru-RU" sz="3100" i="1" dirty="0" smtClean="0"/>
              <a:t> Татьяна, </a:t>
            </a:r>
            <a:r>
              <a:rPr lang="ru-RU" sz="3100" i="1" dirty="0" err="1" smtClean="0"/>
              <a:t>Шаракин</a:t>
            </a:r>
            <a:r>
              <a:rPr lang="ru-RU" sz="3100" i="1" dirty="0" smtClean="0"/>
              <a:t> Тимофей; 2-й ряд: </a:t>
            </a:r>
            <a:r>
              <a:rPr lang="ru-RU" sz="3100" i="1" dirty="0" err="1" smtClean="0"/>
              <a:t>Бедо</a:t>
            </a:r>
            <a:r>
              <a:rPr lang="ru-RU" sz="3100" i="1" dirty="0" smtClean="0"/>
              <a:t> Полина, </a:t>
            </a:r>
            <a:r>
              <a:rPr lang="ru-RU" sz="3100" i="1" dirty="0" err="1" smtClean="0"/>
              <a:t>Русинова</a:t>
            </a:r>
            <a:r>
              <a:rPr lang="ru-RU" sz="3100" i="1" dirty="0" smtClean="0"/>
              <a:t> Надежда, </a:t>
            </a:r>
            <a:r>
              <a:rPr lang="ru-RU" sz="3100" i="1" dirty="0" err="1" smtClean="0"/>
              <a:t>Бедо</a:t>
            </a:r>
            <a:r>
              <a:rPr lang="ru-RU" sz="3100" i="1" dirty="0" smtClean="0"/>
              <a:t> Владимир, Шубина Ксения, Карцев Сергей, </a:t>
            </a:r>
            <a:r>
              <a:rPr lang="ru-RU" sz="3100" i="1" dirty="0" err="1" smtClean="0"/>
              <a:t>Лоскутникова</a:t>
            </a:r>
            <a:r>
              <a:rPr lang="ru-RU" sz="3100" i="1" dirty="0" smtClean="0"/>
              <a:t> Мария. Руководитель праздника Добровольская Валентина Васильевна:</a:t>
            </a:r>
            <a:endParaRPr lang="ru-RU" sz="31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100" i="1" dirty="0" smtClean="0"/>
              <a:t>          Осень, осень, ты краса </a:t>
            </a:r>
            <a:endParaRPr lang="ru-RU" sz="31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100" i="1" dirty="0" smtClean="0"/>
              <a:t>          И на праздник  к нам пришла. </a:t>
            </a:r>
            <a:endParaRPr lang="ru-RU" sz="31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100" i="1" dirty="0" smtClean="0"/>
              <a:t>         Мы танцуем и поём.  </a:t>
            </a:r>
            <a:endParaRPr lang="ru-RU" sz="31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100" i="1" dirty="0" smtClean="0"/>
              <a:t>         Поиграли,</a:t>
            </a:r>
            <a:endParaRPr lang="ru-RU" sz="31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100" i="1" dirty="0" smtClean="0"/>
              <a:t>        Очень -  </a:t>
            </a:r>
            <a:r>
              <a:rPr lang="ru-RU" sz="3100" i="1" dirty="0" err="1" smtClean="0"/>
              <a:t>очень</a:t>
            </a:r>
            <a:r>
              <a:rPr lang="ru-RU" sz="3100" i="1" dirty="0" smtClean="0"/>
              <a:t>  мы устали,</a:t>
            </a:r>
            <a:endParaRPr lang="ru-RU" sz="31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100" i="1" dirty="0" smtClean="0"/>
              <a:t>        Отдохнуть бы нам с тобой</a:t>
            </a:r>
            <a:r>
              <a:rPr lang="ru-RU" sz="3100" dirty="0" smtClean="0"/>
              <a:t>. 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0"/>
            <a:ext cx="19415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F:\ГАЗЕТА\Ещё газета\Фото и картинк\В газету осень 2018 из папок учит\IMG_72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349500"/>
            <a:ext cx="515143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818437" cy="143986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Калейдоскоп осенних праздников 26 октября</a:t>
            </a:r>
            <a:endParaRPr lang="ru-RU" sz="4400" dirty="0"/>
          </a:p>
        </p:txBody>
      </p:sp>
      <p:sp>
        <p:nvSpPr>
          <p:cNvPr id="34820" name="Содержимое 2"/>
          <p:cNvSpPr>
            <a:spLocks noGrp="1"/>
          </p:cNvSpPr>
          <p:nvPr>
            <p:ph sz="half" idx="1"/>
          </p:nvPr>
        </p:nvSpPr>
        <p:spPr>
          <a:xfrm>
            <a:off x="611188" y="1773238"/>
            <a:ext cx="3455987" cy="48244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		В 5-6 классе было «Осеннее поле чудес».  На двух столах стояло колесо, на котором были бумажки с цифрами. Это были очки, которые мы получали, когда пускали юлу и отгадывали буквы.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		Было 3 команды, в 1-й команде были Мескичеков Стас, Баранова Оля, Медведев Коля, Никитин Артём, во 2-й команде - Негодяева Карина, Огинская Настя, Лачкова Катя», а в 3-й - Андреев Валера, Черявко Вова и Карцев Вова.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		Наша команда победила. Мы отгадали слово «хмурень» при ответе на вопрос: «Как в старину назывался месяц декабрь?» А в финале назвали слово «хризантема» (Какой цветок изображён на флаге Японии?). В подарок все получили сладкие призы. 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0"/>
            <a:ext cx="194151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115888"/>
            <a:ext cx="7891462" cy="14414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4400" smtClean="0">
                <a:solidFill>
                  <a:schemeClr val="tx1"/>
                </a:solidFill>
                <a:effectLst/>
              </a:rPr>
              <a:t>Калейдоскоп осенних праздников 26 октября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1524000"/>
            <a:ext cx="3889375" cy="4713288"/>
          </a:xfrm>
        </p:spPr>
        <p:txBody>
          <a:bodyPr>
            <a:normAutofit fontScale="47500" lnSpcReduction="2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В 7 классе прошёл классный «Осенний ринг». Две команды с незатейливыми названиями «Парни» и «Девчонки» состязались между собой.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Начали играть в «Морской бой». Из двух попыток обе выиграли мальчишки. Они быстро уничтожили корабли противника, а сами не пострадали.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Продолжили играть в «Телеграф». Заключительным этапом «Осеннего ринга» был конкурс «Отгадай себя». Представители от каждой команды примеряли заранее нарисованные соперниками маски и пытались определить сказочный  персонаж, задавая при этом такие наводящие  вопросы, чтобы в ответ услышать только слова «Да» и «Нет». Кто задаст меньшее количество правильных вопросов, тот и победил.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По результатам трёх испытаний «Парни» обыграли «Девчонок» «всухую» со счётом 3:0. Наш прекрасный пол  достойно принял поражение.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dirty="0" smtClean="0"/>
              <a:t>Затем было чаепитие, общешкольная дискотека, на которой танцгруппа «</a:t>
            </a:r>
            <a:r>
              <a:rPr lang="ru-RU" dirty="0" err="1" smtClean="0"/>
              <a:t>Отпадные</a:t>
            </a:r>
            <a:r>
              <a:rPr lang="ru-RU" dirty="0" smtClean="0"/>
              <a:t> девчонки » в составе Инессы Романенко, Инны Бахтиной и Ольги Барановой  исполнила  ритмичный танец.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5844" name="Picture 2" descr="C:\Users\Русский\Desktop\Отчёты Хлебенковой\Отчёт Осенний ринг\Фото №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08538" y="2133600"/>
            <a:ext cx="4125912" cy="3094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993062" cy="9366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Калейдоскоп осенних праздников 26 октября</a:t>
            </a:r>
            <a:endParaRPr lang="ru-RU" sz="44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4292600"/>
            <a:ext cx="7850187" cy="2449513"/>
          </a:xfrm>
        </p:spPr>
        <p:txBody>
          <a:bodyPr>
            <a:normAutofit fontScale="25000" lnSpcReduction="20000"/>
          </a:bodyPr>
          <a:lstStyle/>
          <a:p>
            <a:pPr marL="365760" indent="-283464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4300" b="1" dirty="0" smtClean="0"/>
              <a:t>    </a:t>
            </a:r>
            <a:endParaRPr lang="ru-RU" sz="4300" dirty="0" smtClean="0"/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4800" dirty="0" smtClean="0"/>
              <a:t>В 8-9 классах ответственная за праздник «Золотая осень» была Надя. Были интересные конкурсы и загадки. Сначала играли в «Танцевальный конкурс», в нём принимали участие два человека, нужно  было между лбами задержать яблоко и при этом танцевать. Саша и Максим продержались 10 секунд, а Даша с Надей – 20.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4800" dirty="0" smtClean="0"/>
              <a:t> Потом был конкурс с препятствиями. В нём участвовал один человек - Егор. Ему завязали глаза, он должен был пройти через препятствия, предварительно запомнив путь. У него на пути была натянутая скакалка, стул и яблоко. Когда ему завязали глаза, все препятствия тихонько убрали, он ничего не подозревал, шёл, будто через препятствия. Со стороны выглядело очень забавно и смешно.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4800" dirty="0" smtClean="0"/>
              <a:t> Затем разгадывали загадки и отвечали на вопросы. Самым трудным оказался вопрос: «Летела стая гусей: один впереди и два позади, один позади и два впереди, один между двумя и три в ряд. Сколько летело гусей?»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ru-RU" sz="4800" dirty="0" smtClean="0"/>
              <a:t> И последним был конкурс «Играем с яблоком», ребята передавали яблоко под музыку, когда музыка останавливается, тот, у кого яблоко остаётся, выполняет задание. Потом была весёлая дискотека.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pic>
        <p:nvPicPr>
          <p:cNvPr id="36867" name="Picture 2" descr="C:\Users\Русский\Desktop\Отчёты Хлебенковой\Т.А. Золотая осень\фото осень 8-9 2018г\IMG_4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331913" y="1412875"/>
            <a:ext cx="3935412" cy="2952750"/>
          </a:xfrm>
        </p:spPr>
      </p:pic>
      <p:pic>
        <p:nvPicPr>
          <p:cNvPr id="36868" name="Picture 3" descr="C:\Users\Русский\Desktop\Отчёты Хлебенковой\Т.А. Золотая осень\фото осень 8-9 2018г\IMG_42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1412875"/>
            <a:ext cx="30670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188640"/>
            <a:ext cx="1653480" cy="144797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188913"/>
            <a:ext cx="19415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F:\ГАЗЕТА\Ещё газета\Фото и картинк\В газету осень 2018 из папок учит\IMG_74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2938" y="2420938"/>
            <a:ext cx="43751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8034337" cy="1228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Декада ПДД</a:t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22 - 27 ноября</a:t>
            </a:r>
            <a:endParaRPr lang="ru-RU" dirty="0"/>
          </a:p>
        </p:txBody>
      </p:sp>
      <p:sp>
        <p:nvSpPr>
          <p:cNvPr id="37892" name="Содержимое 2"/>
          <p:cNvSpPr>
            <a:spLocks noGrp="1"/>
          </p:cNvSpPr>
          <p:nvPr>
            <p:ph sz="half" idx="1"/>
          </p:nvPr>
        </p:nvSpPr>
        <p:spPr>
          <a:xfrm>
            <a:off x="755650" y="1557338"/>
            <a:ext cx="3600450" cy="51117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400" b="1" smtClean="0"/>
              <a:t>		</a:t>
            </a:r>
            <a:r>
              <a:rPr lang="ru-RU" sz="1400" smtClean="0"/>
              <a:t>В 5. - 6 классах с Галиной Николаевной на часе общения  «Дорожные ловушки»  дети узнали о том, что дорожная «ловушка» - это  ситуация  обманчивой  безопасности: когда вам кажется, что безопасно, а на самом деле – опасно. Такие «ловушки» надо уметь разгадывать и избегать их. Познакомились с такими ловушками.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1. Закрытый обзор.  Когда за одной машиной  может быть скрыта другая.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2. Отвлечённое внимание. Когда ребенок спешит на   автобус и не видит ничего    вокруг.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3. Остановка — самое опасное место!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4. Невнимательность.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5. Середина проезжей части улицы.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6. Стоящая машина.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7. Пустынная улица.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Декада ПДД</a:t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22 - 27 ноября</a:t>
            </a:r>
            <a:endParaRPr lang="ru-RU" dirty="0"/>
          </a:p>
        </p:txBody>
      </p:sp>
      <p:sp>
        <p:nvSpPr>
          <p:cNvPr id="38914" name="Содержимое 2"/>
          <p:cNvSpPr>
            <a:spLocks noGrp="1"/>
          </p:cNvSpPr>
          <p:nvPr>
            <p:ph sz="half" idx="1"/>
          </p:nvPr>
        </p:nvSpPr>
        <p:spPr>
          <a:xfrm>
            <a:off x="900113" y="1524000"/>
            <a:ext cx="3959225" cy="51450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В 1-2 классе с Людмилой Викторовной прошёл  час общения «Азбука безопасности на дороге». Ребята посмотрели презентацию, которая помогла им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- понимать сигналы светофора,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-знакомиться с  дорожными знаками: пешеходный переход, автобусная   остановка, дорогу переходят дети;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-формировать навыки поведения на улице;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-расширить знания по безопасности движения;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-воспитывать интерес и уважение к общему закону дорог и улиц;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-развивать внимание, активность, дисциплинированность, ответственность;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 		 Затем ребята читали стихотворения о правилах дорожного движения, отгадывали загадки, разучивали игры на внимание, распределяли дорожные знаки  по группам (на предупреждающие, предписывающие, запрещающие и указательные).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   		  Свои знания ребята проверили в викторине « Весёлые вопросы». Единогласно решили, что знания правил дорожного движения сделают дороги безопасными.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 </a:t>
            </a:r>
          </a:p>
          <a:p>
            <a:pPr eaLnBrk="1" hangingPunct="1"/>
            <a:endParaRPr lang="ru-RU" smtClean="0"/>
          </a:p>
        </p:txBody>
      </p:sp>
      <p:pic>
        <p:nvPicPr>
          <p:cNvPr id="3891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188913"/>
            <a:ext cx="19415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2" descr="C:\Users\Русский\Desktop\ШСДД\ПДД  ноябрьЗахарова\IMG_39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2595563"/>
            <a:ext cx="4075112" cy="2986087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2488" y="0"/>
            <a:ext cx="19415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 descr="F:\ГАЗЕТА\Ещё газета\Фото и картинк\В газету осень 2018 из папок учит\IMG_74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205038"/>
            <a:ext cx="4951412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891462" cy="1773238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Час общения по </a:t>
            </a:r>
            <a:r>
              <a:rPr lang="ru-RU" dirty="0" err="1" smtClean="0">
                <a:solidFill>
                  <a:schemeClr val="tx1"/>
                </a:solidFill>
                <a:effectLst/>
              </a:rPr>
              <a:t>энерго-сбережению</a:t>
            </a:r>
            <a:r>
              <a:rPr lang="ru-RU" dirty="0" smtClean="0">
                <a:solidFill>
                  <a:schemeClr val="tx1"/>
                </a:solidFill>
                <a:effectLst/>
              </a:rPr>
              <a:t> 23 ноября</a:t>
            </a:r>
            <a:endParaRPr lang="ru-RU" dirty="0"/>
          </a:p>
        </p:txBody>
      </p:sp>
      <p:sp>
        <p:nvSpPr>
          <p:cNvPr id="39940" name="Содержимое 2"/>
          <p:cNvSpPr>
            <a:spLocks noGrp="1"/>
          </p:cNvSpPr>
          <p:nvPr>
            <p:ph sz="half" idx="1"/>
          </p:nvPr>
        </p:nvSpPr>
        <p:spPr>
          <a:xfrm>
            <a:off x="684213" y="1700213"/>
            <a:ext cx="3311525" cy="489743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400" b="1" smtClean="0"/>
              <a:t>		В </a:t>
            </a:r>
            <a:r>
              <a:rPr lang="ru-RU" sz="1400" smtClean="0"/>
              <a:t> 5-6 классах на часе общения «Экология и энергосбережение»  учащиеся узнали о том, что 11 ноября международный день энергосбережения. Получили информацию: на какие цели расходуется электроэнергия дома; какие лампы накаливания лучше использовать; как экономить энергию при использовании электроплиты; зачем держать в чистоте лампочки и окна; в каких  местах располагать холодильник; зачем утеплять дом; некоторые направления альтернативной экономики. Поучаствовали в </a:t>
            </a:r>
            <a:r>
              <a:rPr lang="ru-RU" sz="1400" b="1" smtClean="0"/>
              <a:t>викторине «Энергоэрудит»</a:t>
            </a:r>
            <a:r>
              <a:rPr lang="ru-RU" sz="1400" smtClean="0"/>
              <a:t>: проверили свои знания по энергосбережению. Сделали вывод: энергосбережение – это не только экономия денег, но и забота о планете!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962900" cy="20018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Выставка рисунков по</a:t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 энергосбережению</a:t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 «Экономим вместе»</a:t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pic>
        <p:nvPicPr>
          <p:cNvPr id="40962" name="Picture 2" descr="F:\ГАЗЕТА\Ещё газета\Фото и картинк\Осень\Осень 2018\IMG_088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2276475"/>
            <a:ext cx="5616575" cy="4129088"/>
          </a:xfrm>
        </p:spPr>
      </p:pic>
      <p:pic>
        <p:nvPicPr>
          <p:cNvPr id="40963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333375"/>
            <a:ext cx="194151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1979613" y="6237288"/>
            <a:ext cx="61928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Руководитель  Валентина Васильевна Добровольская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7488"/>
            <a:ext cx="3810000" cy="619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День здоровья</a:t>
            </a:r>
            <a:endParaRPr lang="ru-RU" dirty="0"/>
          </a:p>
        </p:txBody>
      </p:sp>
      <p:sp>
        <p:nvSpPr>
          <p:cNvPr id="15362" name="Текст 3"/>
          <p:cNvSpPr>
            <a:spLocks noGrp="1"/>
          </p:cNvSpPr>
          <p:nvPr>
            <p:ph type="body" idx="2"/>
          </p:nvPr>
        </p:nvSpPr>
        <p:spPr>
          <a:xfrm>
            <a:off x="457200" y="981075"/>
            <a:ext cx="8075613" cy="1123950"/>
          </a:xfrm>
        </p:spPr>
        <p:txBody>
          <a:bodyPr/>
          <a:lstStyle/>
          <a:p>
            <a:pPr marL="44450">
              <a:spcBef>
                <a:spcPct val="0"/>
              </a:spcBef>
            </a:pPr>
            <a:r>
              <a:rPr lang="ru-RU" smtClean="0"/>
              <a:t>23 января прошёл в школе день здоровья «Школа мяча». Участвовали учащиеся  с 3 по 9 классы. Все учащиеся были разбиты на 3 команды и соревновались в конкурсах с мячом. Особенно выделились Фильков Максим, Суханова Надя, Мескичеков Стас: в «битве капитанов» они отстаивали честь команды в упражнениях с мячом на ловкость.</a:t>
            </a:r>
          </a:p>
          <a:p>
            <a:pPr marL="44450">
              <a:spcBef>
                <a:spcPct val="0"/>
              </a:spcBef>
            </a:pPr>
            <a:endParaRPr lang="ru-RU" smtClean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2238" y="4854575"/>
            <a:ext cx="2671762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797425"/>
            <a:ext cx="2492375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4"/>
          <a:srcRect l="7545" t="12936" r="7298"/>
          <a:stretch>
            <a:fillRect/>
          </a:stretch>
        </p:blipFill>
        <p:spPr bwMode="auto">
          <a:xfrm>
            <a:off x="250825" y="2060575"/>
            <a:ext cx="42799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787900" y="1700213"/>
            <a:ext cx="3971925" cy="30861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0"/>
            <a:ext cx="1941513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7962900" cy="1228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Час общения по </a:t>
            </a:r>
            <a:r>
              <a:rPr lang="ru-RU" dirty="0" err="1" smtClean="0">
                <a:solidFill>
                  <a:schemeClr val="tx1"/>
                </a:solidFill>
                <a:effectLst/>
              </a:rPr>
              <a:t>энерго-сбережению</a:t>
            </a:r>
            <a:r>
              <a:rPr lang="ru-RU" dirty="0" smtClean="0">
                <a:solidFill>
                  <a:schemeClr val="tx1"/>
                </a:solidFill>
                <a:effectLst/>
              </a:rPr>
              <a:t> 26 ноября</a:t>
            </a:r>
            <a:endParaRPr lang="ru-RU" dirty="0"/>
          </a:p>
        </p:txBody>
      </p:sp>
      <p:sp>
        <p:nvSpPr>
          <p:cNvPr id="41987" name="Содержимое 2"/>
          <p:cNvSpPr>
            <a:spLocks noGrp="1"/>
          </p:cNvSpPr>
          <p:nvPr>
            <p:ph sz="half" idx="1"/>
          </p:nvPr>
        </p:nvSpPr>
        <p:spPr>
          <a:xfrm>
            <a:off x="755650" y="4149725"/>
            <a:ext cx="8137525" cy="25193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		В 8-9 классах состоялся час общения «Энергосбережение - дело каждого». Проблема разумного использования энергии является одной из наиболее острых проблем человечества. В условиях возрастающего спроса на энергоресурсы и роста тарифов на них, а также ухудшения экологии, сокращения запасов нефти, угля и газа – особое значение приобретают вопросы энергосбережения. Устойчивое развитие и разумное использование ресурсов – воды, нефти, газа, являющихся источниками тепла и электричества, - это основа безопасности планеты и живущих на ней людей.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400" smtClean="0"/>
              <a:t>		 И на нашем мероприятии мы попытались  посмотреть на энергосбережение с различных позиций: зачем и как? Для ребят была проведена интерактивная игра-викторина по энергосбережению. Победителем викторины стал Александр Медведев, который был награждён дипломом победителя</a:t>
            </a:r>
          </a:p>
          <a:p>
            <a:pPr eaLnBrk="1" hangingPunct="1"/>
            <a:endParaRPr lang="ru-RU" smtClean="0"/>
          </a:p>
        </p:txBody>
      </p:sp>
      <p:pic>
        <p:nvPicPr>
          <p:cNvPr id="41988" name="Picture 2" descr="C:\Users\Русский\Desktop\Отчёты других учит 2\фото энергосбереж\IMG_42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692275" y="1557338"/>
            <a:ext cx="5707063" cy="2592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Калейдоскоп осенних 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праздников 30 ноября</a:t>
            </a:r>
            <a:endParaRPr lang="ru-RU" dirty="0"/>
          </a:p>
        </p:txBody>
      </p:sp>
      <p:sp>
        <p:nvSpPr>
          <p:cNvPr id="43010" name="Содержимое 2"/>
          <p:cNvSpPr>
            <a:spLocks noGrp="1"/>
          </p:cNvSpPr>
          <p:nvPr>
            <p:ph sz="half" idx="1"/>
          </p:nvPr>
        </p:nvSpPr>
        <p:spPr>
          <a:xfrm>
            <a:off x="539750" y="2349500"/>
            <a:ext cx="4552950" cy="424815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		Ученики 7 класса к Дню матери по традиции изготовили коллажи: они украсили фотографии мам поздравлениями и  рисунками из стразов и бусин</a:t>
            </a:r>
          </a:p>
        </p:txBody>
      </p:sp>
      <p:sp>
        <p:nvSpPr>
          <p:cNvPr id="43011" name="Содержимое 3"/>
          <p:cNvSpPr>
            <a:spLocks noGrp="1"/>
          </p:cNvSpPr>
          <p:nvPr>
            <p:ph sz="half" idx="2"/>
          </p:nvPr>
        </p:nvSpPr>
        <p:spPr>
          <a:xfrm>
            <a:off x="5003800" y="1989138"/>
            <a:ext cx="3930650" cy="43195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3012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88913"/>
            <a:ext cx="19415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Калейдоскоп осенних 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праздников 30 ноября</a:t>
            </a:r>
            <a:endParaRPr lang="ru-RU" dirty="0"/>
          </a:p>
        </p:txBody>
      </p:sp>
      <p:sp>
        <p:nvSpPr>
          <p:cNvPr id="44034" name="Содержимое 2"/>
          <p:cNvSpPr>
            <a:spLocks noGrp="1"/>
          </p:cNvSpPr>
          <p:nvPr>
            <p:ph sz="half" idx="1"/>
          </p:nvPr>
        </p:nvSpPr>
        <p:spPr>
          <a:xfrm>
            <a:off x="900113" y="3933825"/>
            <a:ext cx="7775575" cy="24479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		В 8-9 классах прошел праздник, посвященный Дню матери. Накануне этого дня всем мамам были разосланы пригласительные на праздник. На празднике ребята поздравили мам и показали праздничную презентацию. Анна Геннадьевна и Светлана Николаевна, только они смогли придти на вечер, поблагодарили ребят за поздравление.  А потом было чаепитие с вкусной домашней пиццей, которую испекла одна из мам! И закончился вечер праздничной дискотекой</a:t>
            </a:r>
          </a:p>
          <a:p>
            <a:pPr eaLnBrk="1" hangingPunct="1"/>
            <a:endParaRPr lang="ru-RU" smtClean="0"/>
          </a:p>
        </p:txBody>
      </p:sp>
      <p:pic>
        <p:nvPicPr>
          <p:cNvPr id="4403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850" y="0"/>
            <a:ext cx="1674813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Содержимое 6" descr="34.png"/>
          <p:cNvPicPr>
            <a:picLocks noGrp="1" noChangeAspect="1"/>
          </p:cNvPicPr>
          <p:nvPr isPhoto="1"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20725" y="1773238"/>
            <a:ext cx="8423275" cy="2232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F:\ГАЗЕТА\Ещё газета\Фото и картинк\В газету осень 2018 из папок учит\День матери 29.11.18г\IMG_74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6825" y="1628775"/>
            <a:ext cx="262255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891462" cy="13684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chemeClr val="tx1"/>
                </a:solidFill>
                <a:effectLst/>
              </a:rPr>
              <a:t>Калейдоскоп осенних </a:t>
            </a:r>
            <a:br>
              <a:rPr lang="ru-RU" sz="4000" dirty="0" smtClean="0">
                <a:solidFill>
                  <a:schemeClr val="tx1"/>
                </a:solidFill>
                <a:effectLst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</a:rPr>
              <a:t>праздников 30 ноября</a:t>
            </a:r>
            <a:endParaRPr lang="ru-RU" dirty="0"/>
          </a:p>
        </p:txBody>
      </p:sp>
      <p:sp>
        <p:nvSpPr>
          <p:cNvPr id="45059" name="Содержимое 2"/>
          <p:cNvSpPr>
            <a:spLocks noGrp="1"/>
          </p:cNvSpPr>
          <p:nvPr>
            <p:ph sz="half" idx="1"/>
          </p:nvPr>
        </p:nvSpPr>
        <p:spPr>
          <a:xfrm>
            <a:off x="1258888" y="3644900"/>
            <a:ext cx="7705725" cy="3024188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600" smtClean="0"/>
              <a:t>		В 5-6 классах вечер, посвящённый празднику Дню матери, начался с того, что Галина Николаевна отвела мальчиков в спортзал, пока мальчики играли в подвижные игры, девочки остались в  кабинете и делали фруктовый салат, украшали его. Когда мальчики пришли, они оценивали,  чей лучше. Победили Баранова Ольга, Лачкова Екатерина.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600" smtClean="0"/>
              <a:t>		А потом девочки сели и оценивали по аккуратности и по быстроте, как мальчики чистят картошку. Победил Медведев Николай.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600" smtClean="0"/>
              <a:t>		Во время следующего задания Галина Николаевна говорила слова, а ребята хлопали, если в этих словах есть слог МА.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600" smtClean="0"/>
              <a:t>            Затем по традиции  пили чай со сладостями, и даже с жареной картошкой. Остаток времени была дискотека.</a:t>
            </a:r>
          </a:p>
          <a:p>
            <a:pPr eaLnBrk="1" hangingPunct="1"/>
            <a:endParaRPr lang="ru-RU" smtClean="0"/>
          </a:p>
        </p:txBody>
      </p:sp>
      <p:pic>
        <p:nvPicPr>
          <p:cNvPr id="45060" name="Picture 2" descr="F:\ГАЗЕТА\Ещё газета\Фото и картинк\В газету осень 2018 из папок учит\День матери 29.11.18г\IMG_74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2918"/>
          <a:stretch>
            <a:fillRect/>
          </a:stretch>
        </p:blipFill>
        <p:spPr>
          <a:xfrm>
            <a:off x="2268538" y="1628775"/>
            <a:ext cx="4679950" cy="1863725"/>
          </a:xfrm>
        </p:spPr>
      </p:pic>
      <p:pic>
        <p:nvPicPr>
          <p:cNvPr id="45061" name="Picture 3" descr="F:\ГАЗЕТА\Ещё газета\Фото и картинк\В газету осень 2018 из папок учит\День матери 29.11.18г\IMG_746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1628775"/>
            <a:ext cx="998537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88640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891462" cy="12287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Новогодняя красота </a:t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15 декабря</a:t>
            </a:r>
            <a:endParaRPr lang="ru-RU" dirty="0"/>
          </a:p>
        </p:txBody>
      </p:sp>
      <p:sp>
        <p:nvSpPr>
          <p:cNvPr id="46082" name="Содержимое 2"/>
          <p:cNvSpPr>
            <a:spLocks noGrp="1"/>
          </p:cNvSpPr>
          <p:nvPr>
            <p:ph sz="half" idx="1"/>
          </p:nvPr>
        </p:nvSpPr>
        <p:spPr>
          <a:xfrm>
            <a:off x="971550" y="1773238"/>
            <a:ext cx="4121150" cy="482441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3" name="Содержимое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47106" name="Содержимое 2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 eaLnBrk="1" hangingPunct="1"/>
            <a:r>
              <a:rPr lang="ru-RU" smtClean="0"/>
              <a:t>Новые выпуски газеты</a:t>
            </a:r>
          </a:p>
        </p:txBody>
      </p:sp>
      <p:sp>
        <p:nvSpPr>
          <p:cNvPr id="47107" name="Содержимое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r>
              <a:rPr lang="ru-RU" smtClean="0"/>
              <a:t>ФОТО детей с газетами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188913"/>
            <a:ext cx="7962900" cy="647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Наши в области 1-2 ноября</a:t>
            </a:r>
            <a:endParaRPr lang="ru-RU" dirty="0"/>
          </a:p>
        </p:txBody>
      </p:sp>
      <p:sp>
        <p:nvSpPr>
          <p:cNvPr id="48130" name="Содержимое 2"/>
          <p:cNvSpPr>
            <a:spLocks noGrp="1"/>
          </p:cNvSpPr>
          <p:nvPr>
            <p:ph sz="half" idx="1"/>
          </p:nvPr>
        </p:nvSpPr>
        <p:spPr>
          <a:xfrm>
            <a:off x="684213" y="4149725"/>
            <a:ext cx="8104187" cy="251936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Хлебенкова М.П. посетила III Всероссийский Форум образовательных практик, который проходил в г.Томске.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1 ноября в рамках направления «Гуманитарное образование» были посещены мастер-классы «Решение интеллектуальных задач как способ повышения познавательной активности школьников», «Организация смыслового чтения», «Инструменты проектного подхода в обучении предметам гуманитарного цикла», а также семинар-тренинг «Искусство общения».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Перед участниками мероприятий выступали ключевые спикеры форума Майк Тируман, президент профсоюза учителей Сингапура, Крюкова Галина Васильевна, ведущий методист по русскому языку и литературе издательства «Просвещение», г.Москва и др.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2 ноября состоялся образовательный тур «Лаборатория проектирования современного урока с использованием технологии деятельностного метода», организованный совместно с МАОУ Лицей № 8 г.Томска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</a:t>
            </a:r>
          </a:p>
          <a:p>
            <a:pPr eaLnBrk="1" hangingPunct="1"/>
            <a:endParaRPr lang="ru-RU" smtClean="0"/>
          </a:p>
        </p:txBody>
      </p:sp>
      <p:pic>
        <p:nvPicPr>
          <p:cNvPr id="48131" name="Picture 2" descr="C:\Users\Русский\Desktop\Отчёты Хлебенковой\Завучу\Всерос Форум в Томске 1-2.11.18\IMG_08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>
          <a:xfrm>
            <a:off x="1258888" y="765175"/>
            <a:ext cx="5797550" cy="3257550"/>
          </a:xfrm>
        </p:spPr>
      </p:pic>
      <p:pic>
        <p:nvPicPr>
          <p:cNvPr id="48132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4388" y="0"/>
            <a:ext cx="17287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4025" y="188913"/>
            <a:ext cx="194151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188913"/>
            <a:ext cx="7891462" cy="12287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chemeClr val="tx1"/>
                </a:solidFill>
                <a:effectLst/>
              </a:rPr>
              <a:t>Наши в области 29 ноября</a:t>
            </a:r>
          </a:p>
        </p:txBody>
      </p:sp>
      <p:sp>
        <p:nvSpPr>
          <p:cNvPr id="49155" name="Содержимое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671887" cy="5256213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800" smtClean="0"/>
              <a:t>            Маргарита Петровна Хлебенкова посетила семинар «Создание коррекционно – развивающего пространства в общеобразовательной школе для детей с ОВЗ», проходивший в школе № 50 г.Томска. Там она обменялась  опытом  с учителями и рассказала об Альмяковской сельской газете «Крепкий орешек» и её приложениях для читателей в возрасте от    0 +, в которой корреспондентом может стать любой ребёнок и взрослый, которому есть  о чём рассказать или поделиться проблемами</a:t>
            </a:r>
          </a:p>
        </p:txBody>
      </p:sp>
      <p:pic>
        <p:nvPicPr>
          <p:cNvPr id="49156" name="Picture 2" descr="F:\Я\ноябрь 2018 Томск\IMG_08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0000"/>
          </a:blip>
          <a:srcRect/>
          <a:stretch>
            <a:fillRect/>
          </a:stretch>
        </p:blipFill>
        <p:spPr>
          <a:xfrm>
            <a:off x="4329113" y="2060575"/>
            <a:ext cx="4605337" cy="3335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 descr="C:\Users\Русский\Pictures\Октябрь 18\КДУ 1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836613"/>
            <a:ext cx="4818063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274638"/>
            <a:ext cx="7891462" cy="16414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4800" b="1" smtClean="0">
                <a:solidFill>
                  <a:schemeClr val="tx1"/>
                </a:solidFill>
                <a:effectLst/>
              </a:rPr>
              <a:t>Второе направление – смотр достижений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2988" y="2420938"/>
            <a:ext cx="7891462" cy="4248150"/>
          </a:xfrm>
        </p:spPr>
        <p:txBody>
          <a:bodyPr>
            <a:normAutofit lnSpcReduction="10000"/>
          </a:bodyPr>
          <a:lstStyle/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rgbClr val="00B0F0"/>
                </a:solidFill>
              </a:rPr>
              <a:t>I</a:t>
            </a:r>
            <a:r>
              <a:rPr lang="ru-RU" b="1" dirty="0" smtClean="0">
                <a:solidFill>
                  <a:srgbClr val="00B0F0"/>
                </a:solidFill>
              </a:rPr>
              <a:t>-</a:t>
            </a:r>
            <a:r>
              <a:rPr lang="ru-RU" b="1" dirty="0" err="1" smtClean="0">
                <a:solidFill>
                  <a:srgbClr val="00B0F0"/>
                </a:solidFill>
              </a:rPr>
              <a:t>й</a:t>
            </a:r>
            <a:r>
              <a:rPr lang="ru-RU" b="1" dirty="0" smtClean="0">
                <a:solidFill>
                  <a:srgbClr val="00B0F0"/>
                </a:solidFill>
              </a:rPr>
              <a:t> этап – коллективные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00B0F0"/>
                </a:solidFill>
              </a:rPr>
              <a:t> достижения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2FC723"/>
              </a:solidFill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2FC723"/>
              </a:solidFill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b="1" dirty="0" smtClean="0">
              <a:solidFill>
                <a:srgbClr val="2FC723"/>
              </a:solidFill>
            </a:endParaRP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b="1" dirty="0" smtClean="0">
                <a:solidFill>
                  <a:srgbClr val="2FC723"/>
                </a:solidFill>
              </a:rPr>
              <a:t>II</a:t>
            </a:r>
            <a:r>
              <a:rPr lang="ru-RU" b="1" dirty="0" smtClean="0">
                <a:solidFill>
                  <a:srgbClr val="2FC723"/>
                </a:solidFill>
              </a:rPr>
              <a:t>-</a:t>
            </a:r>
            <a:r>
              <a:rPr lang="ru-RU" b="1" dirty="0" err="1" smtClean="0">
                <a:solidFill>
                  <a:srgbClr val="2FC723"/>
                </a:solidFill>
              </a:rPr>
              <a:t>й</a:t>
            </a:r>
            <a:r>
              <a:rPr lang="ru-RU" b="1" dirty="0" smtClean="0">
                <a:solidFill>
                  <a:srgbClr val="2FC723"/>
                </a:solidFill>
              </a:rPr>
              <a:t> этап – индивидуальные 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>
                <a:solidFill>
                  <a:srgbClr val="2FC723"/>
                </a:solidFill>
              </a:rPr>
              <a:t>достижения</a:t>
            </a:r>
          </a:p>
          <a:p>
            <a:pPr marL="365760" indent="-283464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dirty="0" smtClean="0"/>
              <a:t>	</a:t>
            </a:r>
            <a:endParaRPr lang="ru-RU" b="1" dirty="0"/>
          </a:p>
        </p:txBody>
      </p:sp>
      <p:pic>
        <p:nvPicPr>
          <p:cNvPr id="50180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188913"/>
            <a:ext cx="12858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C:\Users\Русский\Pictures\Октябрь 18\КДУ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2365375"/>
            <a:ext cx="4537075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188913"/>
            <a:ext cx="7921625" cy="33845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7200" b="1" smtClean="0">
                <a:solidFill>
                  <a:srgbClr val="00B0F0"/>
                </a:solidFill>
                <a:effectLst/>
              </a:rPr>
              <a:t>Коллективные</a:t>
            </a:r>
            <a:br>
              <a:rPr lang="ru-RU" sz="7200" b="1" smtClean="0">
                <a:solidFill>
                  <a:srgbClr val="00B0F0"/>
                </a:solidFill>
                <a:effectLst/>
              </a:rPr>
            </a:br>
            <a:r>
              <a:rPr lang="ru-RU" sz="7200" b="1" smtClean="0">
                <a:solidFill>
                  <a:srgbClr val="00B0F0"/>
                </a:solidFill>
                <a:effectLst/>
              </a:rPr>
              <a:t>достижения </a:t>
            </a:r>
            <a:br>
              <a:rPr lang="ru-RU" sz="7200" b="1" smtClean="0">
                <a:solidFill>
                  <a:srgbClr val="00B0F0"/>
                </a:solidFill>
                <a:effectLst/>
              </a:rPr>
            </a:br>
            <a:r>
              <a:rPr lang="ru-RU" sz="7200" b="1" smtClean="0">
                <a:solidFill>
                  <a:srgbClr val="00B0F0"/>
                </a:solidFill>
                <a:effectLst/>
              </a:rPr>
              <a:t>в учёбе</a:t>
            </a:r>
          </a:p>
        </p:txBody>
      </p:sp>
      <p:pic>
        <p:nvPicPr>
          <p:cNvPr id="51203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2488" y="0"/>
            <a:ext cx="19415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5160963"/>
            <a:ext cx="6481763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0" dirty="0" smtClean="0">
                <a:solidFill>
                  <a:schemeClr val="tx1"/>
                </a:solidFill>
                <a:effectLst/>
              </a:rPr>
              <a:t>2019</a:t>
            </a:r>
            <a:r>
              <a:rPr lang="ru-RU" b="0" dirty="0" smtClean="0">
                <a:solidFill>
                  <a:schemeClr val="tx1"/>
                </a:solidFill>
                <a:effectLst/>
              </a:rPr>
              <a:t> – </a:t>
            </a:r>
            <a:r>
              <a:rPr lang="ru-RU" sz="4400" dirty="0" smtClean="0">
                <a:solidFill>
                  <a:schemeClr val="tx1"/>
                </a:solidFill>
                <a:effectLst/>
              </a:rPr>
              <a:t>ГОД ТЕАТРА</a:t>
            </a:r>
            <a:endParaRPr lang="ru-RU" sz="44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6386" name="Текст 2"/>
          <p:cNvSpPr>
            <a:spLocks noGrp="1"/>
          </p:cNvSpPr>
          <p:nvPr>
            <p:ph type="body" idx="1"/>
          </p:nvPr>
        </p:nvSpPr>
        <p:spPr>
          <a:xfrm>
            <a:off x="179388" y="260350"/>
            <a:ext cx="8280400" cy="1844675"/>
          </a:xfrm>
        </p:spPr>
        <p:txBody>
          <a:bodyPr/>
          <a:lstStyle/>
          <a:p>
            <a:pPr marL="63500" eaLnBrk="1" hangingPunct="1"/>
            <a:r>
              <a:rPr lang="ru-RU" smtClean="0"/>
              <a:t>	30 января- открытие  Года Театра. Учащиеся  начальной школы показали спектакль «Любимые сказки». Действующие лица: сказочник – Бедо Саша; Красная Шапочка – Русинова Соня; волк – Бедо Лёша; феи – Лачкова Варя, Козлова Карина, Гравер Ангелина; бабушка – Захаров Артём; коза – Салаватуллин Вадим; козлёнок – Ухалов Серёжа; три поросёнка – Козлов Вова, Седунов Гриша, Черявко Дима.</a:t>
            </a:r>
          </a:p>
        </p:txBody>
      </p:sp>
      <p:pic>
        <p:nvPicPr>
          <p:cNvPr id="6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013176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7" descr="H:\DCIM\311___01\IMG_4396.JPG"/>
          <p:cNvPicPr>
            <a:picLocks noChangeAspect="1" noChangeArrowheads="1"/>
          </p:cNvPicPr>
          <p:nvPr/>
        </p:nvPicPr>
        <p:blipFill>
          <a:blip r:embed="rId3"/>
          <a:srcRect l="12383" t="13930" r="22360"/>
          <a:stretch>
            <a:fillRect/>
          </a:stretch>
        </p:blipFill>
        <p:spPr bwMode="auto">
          <a:xfrm>
            <a:off x="5580063" y="2276475"/>
            <a:ext cx="33845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8" descr="C:\Users\ADMIN\AppData\Local\Microsoft\Windows\Temporary Internet Files\Content.Word\IMG_4399.jpg"/>
          <p:cNvPicPr>
            <a:picLocks noChangeAspect="1" noChangeArrowheads="1"/>
          </p:cNvPicPr>
          <p:nvPr/>
        </p:nvPicPr>
        <p:blipFill>
          <a:blip r:embed="rId4"/>
          <a:srcRect t="2036"/>
          <a:stretch>
            <a:fillRect/>
          </a:stretch>
        </p:blipFill>
        <p:spPr bwMode="auto">
          <a:xfrm>
            <a:off x="323850" y="2708275"/>
            <a:ext cx="1995488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10" descr="H:\DCIM\311___01\IMG_4357.JPG"/>
          <p:cNvPicPr>
            <a:picLocks noChangeAspect="1" noChangeArrowheads="1"/>
          </p:cNvPicPr>
          <p:nvPr/>
        </p:nvPicPr>
        <p:blipFill>
          <a:blip r:embed="rId5"/>
          <a:srcRect l="7434" t="3929" r="9111" b="6071"/>
          <a:stretch>
            <a:fillRect/>
          </a:stretch>
        </p:blipFill>
        <p:spPr bwMode="auto">
          <a:xfrm>
            <a:off x="2339975" y="2636838"/>
            <a:ext cx="33115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F:\ГАЗЕТА\Ещё газета\Фото и картинк\Фото и картинки\Картинки 2018\Картинки осень зима 2018\Октябрь 18\КДС 2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8325" y="1628775"/>
            <a:ext cx="6035675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260350"/>
            <a:ext cx="7891462" cy="381635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7200" b="1" smtClean="0">
                <a:solidFill>
                  <a:srgbClr val="00B0F0"/>
                </a:solidFill>
                <a:effectLst/>
              </a:rPr>
              <a:t>Коллективные</a:t>
            </a:r>
            <a:br>
              <a:rPr lang="ru-RU" sz="7200" b="1" smtClean="0">
                <a:solidFill>
                  <a:srgbClr val="00B0F0"/>
                </a:solidFill>
                <a:effectLst/>
              </a:rPr>
            </a:br>
            <a:r>
              <a:rPr lang="ru-RU" sz="7200" b="1" smtClean="0">
                <a:solidFill>
                  <a:srgbClr val="00B0F0"/>
                </a:solidFill>
                <a:effectLst/>
              </a:rPr>
              <a:t>достижения </a:t>
            </a:r>
            <a:br>
              <a:rPr lang="ru-RU" sz="7200" b="1" smtClean="0">
                <a:solidFill>
                  <a:srgbClr val="00B0F0"/>
                </a:solidFill>
                <a:effectLst/>
              </a:rPr>
            </a:br>
            <a:r>
              <a:rPr lang="ru-RU" sz="7200" b="1" smtClean="0">
                <a:solidFill>
                  <a:srgbClr val="00B0F0"/>
                </a:solidFill>
                <a:effectLst/>
              </a:rPr>
              <a:t>в спорте</a:t>
            </a:r>
          </a:p>
        </p:txBody>
      </p:sp>
      <p:pic>
        <p:nvPicPr>
          <p:cNvPr id="5222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2838" y="260350"/>
            <a:ext cx="1681162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effectLst/>
                <a:latin typeface="Arial" charset="0"/>
              </a:rPr>
              <a:t>Наши в районе</a:t>
            </a:r>
          </a:p>
        </p:txBody>
      </p:sp>
      <p:sp>
        <p:nvSpPr>
          <p:cNvPr id="53250" name="Rectangle 5"/>
          <p:cNvSpPr>
            <a:spLocks noGrp="1"/>
          </p:cNvSpPr>
          <p:nvPr>
            <p:ph sz="half" idx="1"/>
          </p:nvPr>
        </p:nvSpPr>
        <p:spPr>
          <a:xfrm>
            <a:off x="5292725" y="1412875"/>
            <a:ext cx="3673475" cy="48006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3251" name="Rectangle 6"/>
          <p:cNvSpPr>
            <a:spLocks noGrp="1"/>
          </p:cNvSpPr>
          <p:nvPr>
            <p:ph sz="half" idx="2"/>
          </p:nvPr>
        </p:nvSpPr>
        <p:spPr>
          <a:xfrm>
            <a:off x="6948488" y="4437063"/>
            <a:ext cx="2017712" cy="177641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53252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1412875"/>
            <a:ext cx="4321175" cy="4800600"/>
          </a:xfrm>
        </p:spPr>
        <p:txBody>
          <a:bodyPr/>
          <a:lstStyle/>
          <a:p>
            <a:pPr lvl="1">
              <a:lnSpc>
                <a:spcPct val="80000"/>
              </a:lnSpc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19 января в лыжных районных соревнованиях приняли участие:                                  Андреев Валера (3км); Андреева Наташа (3км); Баранова Оля (2км);                  Бахтина Ия (3км);                  Комаров Егор (3км);               Бедо Алёша (2км);            Ухалов Серёжа (1км); Захарова Даша (3км); Фильков Максим (3км).</a:t>
            </a:r>
          </a:p>
          <a:p>
            <a:pPr lvl="1">
              <a:lnSpc>
                <a:spcPct val="80000"/>
              </a:lnSpc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Общекомандный результат:  место 4 из 5 среди основных школ.</a:t>
            </a:r>
          </a:p>
          <a:p>
            <a:pPr lvl="1">
              <a:lnSpc>
                <a:spcPct val="80000"/>
              </a:lnSpc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Утешительным призом стал подарок конфет (2 кг).</a:t>
            </a:r>
          </a:p>
          <a:p>
            <a:pPr lvl="1">
              <a:lnSpc>
                <a:spcPct val="80000"/>
              </a:lnSpc>
              <a:buFont typeface="Verdana" pitchFamily="34" charset="0"/>
              <a:buNone/>
            </a:pPr>
            <a:endParaRPr lang="ru-RU" sz="2000" smtClean="0">
              <a:latin typeface="Arial" charset="0"/>
            </a:endParaRPr>
          </a:p>
        </p:txBody>
      </p:sp>
      <p:pic>
        <p:nvPicPr>
          <p:cNvPr id="53253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2838" y="260350"/>
            <a:ext cx="1681162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" descr="C:\Users\ADMIN\Documents\Клепиков В.П\соревнования\IMG_20190119_1048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2133600"/>
            <a:ext cx="3381375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Наши в районе</a:t>
            </a:r>
            <a:endParaRPr lang="ru-RU" dirty="0"/>
          </a:p>
        </p:txBody>
      </p:sp>
      <p:sp>
        <p:nvSpPr>
          <p:cNvPr id="54274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125" lvl="1" indent="-282575">
              <a:spcBef>
                <a:spcPts val="600"/>
              </a:spcBef>
              <a:buSzPct val="80000"/>
              <a:buFont typeface="Wingdings 2" pitchFamily="18" charset="2"/>
              <a:buChar char=""/>
            </a:pPr>
            <a:r>
              <a:rPr lang="ru-RU" sz="2000" smtClean="0">
                <a:latin typeface="Arial" charset="0"/>
              </a:rPr>
              <a:t>Индивидуальные места: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1 км мальчики – Ухалов Серёжа, 9  место из 12;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2 км мальчики – Бедо Лёша, 12 место из 14;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2 км девочки – Баранова Оля, 5 место из13;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3 км юноши – Фильков Максим, 9 место из 17;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                        Комаров Егор, 12 место из 17;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                        Андреев Валера, 14 место из 17;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3 км девушки – Бахтина Ия, 6 место из 10;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                          Андреева Наташа, 8 место из 10;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                          Захарова Даша – 9 место из 10.</a:t>
            </a:r>
          </a:p>
          <a:p>
            <a:pPr marL="365125" lvl="1" indent="-282575">
              <a:spcBef>
                <a:spcPts val="600"/>
              </a:spcBef>
              <a:buSzPct val="80000"/>
              <a:buFont typeface="Verdana" pitchFamily="34" charset="0"/>
              <a:buNone/>
            </a:pPr>
            <a:r>
              <a:rPr lang="ru-RU" sz="2000" smtClean="0">
                <a:latin typeface="Arial" charset="0"/>
              </a:rPr>
              <a:t>                         </a:t>
            </a:r>
          </a:p>
          <a:p>
            <a:endParaRPr lang="ru-RU" smtClean="0"/>
          </a:p>
        </p:txBody>
      </p:sp>
      <p:pic>
        <p:nvPicPr>
          <p:cNvPr id="54275" name="Picture 2" descr="C:\Users\ADMIN\Documents\Клепиков В.П\соревнования\IMG_20190119_114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Русский\Pictures\Картинки осень 2018\Дети и муз инст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700213"/>
            <a:ext cx="4032250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274638"/>
            <a:ext cx="7705725" cy="351472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7200" b="1" smtClean="0">
                <a:solidFill>
                  <a:srgbClr val="00B0F0"/>
                </a:solidFill>
                <a:effectLst/>
              </a:rPr>
              <a:t>Коллективные</a:t>
            </a:r>
            <a:br>
              <a:rPr lang="ru-RU" sz="7200" b="1" smtClean="0">
                <a:solidFill>
                  <a:srgbClr val="00B0F0"/>
                </a:solidFill>
                <a:effectLst/>
              </a:rPr>
            </a:br>
            <a:r>
              <a:rPr lang="ru-RU" sz="7200" b="1" smtClean="0">
                <a:solidFill>
                  <a:srgbClr val="00B0F0"/>
                </a:solidFill>
                <a:effectLst/>
              </a:rPr>
              <a:t>достижения </a:t>
            </a:r>
            <a:br>
              <a:rPr lang="ru-RU" sz="7200" b="1" smtClean="0">
                <a:solidFill>
                  <a:srgbClr val="00B0F0"/>
                </a:solidFill>
                <a:effectLst/>
              </a:rPr>
            </a:br>
            <a:r>
              <a:rPr lang="ru-RU" sz="7200" b="1" smtClean="0">
                <a:solidFill>
                  <a:srgbClr val="00B0F0"/>
                </a:solidFill>
                <a:effectLst/>
              </a:rPr>
              <a:t>в творчестве</a:t>
            </a:r>
          </a:p>
        </p:txBody>
      </p:sp>
      <p:pic>
        <p:nvPicPr>
          <p:cNvPr id="5529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188913"/>
            <a:ext cx="1681163" cy="147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2138" y="4797425"/>
            <a:ext cx="5483225" cy="1655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0" dirty="0" smtClean="0">
                <a:solidFill>
                  <a:srgbClr val="FF0000"/>
                </a:solidFill>
                <a:effectLst/>
              </a:rPr>
              <a:t>Танцгруппа </a:t>
            </a:r>
            <a:br>
              <a:rPr lang="ru-RU" b="0" dirty="0" smtClean="0">
                <a:solidFill>
                  <a:srgbClr val="FF0000"/>
                </a:solidFill>
                <a:effectLst/>
              </a:rPr>
            </a:br>
            <a:r>
              <a:rPr lang="ru-RU" b="0" dirty="0" smtClean="0">
                <a:solidFill>
                  <a:srgbClr val="FF0000"/>
                </a:solidFill>
                <a:effectLst/>
              </a:rPr>
              <a:t>«</a:t>
            </a:r>
            <a:r>
              <a:rPr lang="ru-RU" b="0" dirty="0" err="1" smtClean="0">
                <a:solidFill>
                  <a:srgbClr val="FF0000"/>
                </a:solidFill>
                <a:effectLst/>
              </a:rPr>
              <a:t>Отпадные</a:t>
            </a:r>
            <a:r>
              <a:rPr lang="ru-RU" b="0" dirty="0" smtClean="0">
                <a:solidFill>
                  <a:srgbClr val="FF0000"/>
                </a:solidFill>
                <a:effectLst/>
              </a:rPr>
              <a:t> девчонки»</a:t>
            </a:r>
            <a:endParaRPr lang="ru-RU" b="0" dirty="0">
              <a:solidFill>
                <a:srgbClr val="FF0000"/>
              </a:solidFill>
              <a:effectLst/>
            </a:endParaRPr>
          </a:p>
        </p:txBody>
      </p:sp>
      <p:sp>
        <p:nvSpPr>
          <p:cNvPr id="56322" name="Текст 2"/>
          <p:cNvSpPr>
            <a:spLocks noGrp="1"/>
          </p:cNvSpPr>
          <p:nvPr>
            <p:ph type="body" idx="1"/>
          </p:nvPr>
        </p:nvSpPr>
        <p:spPr>
          <a:xfrm>
            <a:off x="539750" y="549275"/>
            <a:ext cx="3024188" cy="3311525"/>
          </a:xfrm>
        </p:spPr>
        <p:txBody>
          <a:bodyPr/>
          <a:lstStyle/>
          <a:p>
            <a:pPr marL="63500" eaLnBrk="1" hangingPunct="1"/>
            <a:r>
              <a:rPr lang="ru-RU" smtClean="0"/>
              <a:t>Ученицы 5,7 классов создали танцевальную группу «Отпадные девчонки». Они порадовали нас оригинальными танцами к Дню учителя, на осенней дискотеке. Инициативные, смелые Инна, Инесса, Ольга – молодцы! Так держать!</a:t>
            </a:r>
          </a:p>
          <a:p>
            <a:pPr marL="63500" eaLnBrk="1" hangingPunct="1"/>
            <a:endParaRPr lang="ru-RU" smtClean="0"/>
          </a:p>
        </p:txBody>
      </p:sp>
      <p:sp>
        <p:nvSpPr>
          <p:cNvPr id="56323" name="Текст 3"/>
          <p:cNvSpPr>
            <a:spLocks noGrp="1"/>
          </p:cNvSpPr>
          <p:nvPr>
            <p:ph type="body" sz="half" idx="3"/>
          </p:nvPr>
        </p:nvSpPr>
        <p:spPr>
          <a:xfrm>
            <a:off x="3563938" y="549275"/>
            <a:ext cx="5040312" cy="4175125"/>
          </a:xfrm>
        </p:spPr>
        <p:txBody>
          <a:bodyPr/>
          <a:lstStyle/>
          <a:p>
            <a:pPr marL="63500" eaLnBrk="1" hangingPunct="1"/>
            <a:endParaRPr lang="ru-RU" smtClean="0"/>
          </a:p>
        </p:txBody>
      </p:sp>
      <p:pic>
        <p:nvPicPr>
          <p:cNvPr id="3074" name="Picture 2" descr="C:\Users\Русский\Pictures\IMG_20181220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933056"/>
            <a:ext cx="2808312" cy="2711560"/>
          </a:xfrm>
          <a:prstGeom prst="pentagon">
            <a:avLst/>
          </a:prstGeom>
          <a:noFill/>
        </p:spPr>
      </p:pic>
      <p:pic>
        <p:nvPicPr>
          <p:cNvPr id="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88641"/>
            <a:ext cx="1509464" cy="13218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Наши в районе 1 октября</a:t>
            </a:r>
            <a:endParaRPr lang="ru-RU" dirty="0"/>
          </a:p>
        </p:txBody>
      </p:sp>
      <p:sp>
        <p:nvSpPr>
          <p:cNvPr id="57346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2997200"/>
            <a:ext cx="3657600" cy="34385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Заочное участие в районной Акции «Почта радости»</a:t>
            </a:r>
          </a:p>
        </p:txBody>
      </p:sp>
      <p:pic>
        <p:nvPicPr>
          <p:cNvPr id="57347" name="Picture 3" descr="F:\ГАЗЕТА\Ещё газета\Фото и картинк\Осень\Осень 2018\ДО Муравейник\IMG_20181224_0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1341438"/>
            <a:ext cx="3498850" cy="5199062"/>
          </a:xfrm>
        </p:spPr>
      </p:pic>
      <p:pic>
        <p:nvPicPr>
          <p:cNvPr id="57348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725" y="0"/>
            <a:ext cx="151288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5301208"/>
            <a:ext cx="1512168" cy="132422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96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Наши в районе 23 ноября</a:t>
            </a:r>
            <a:endParaRPr lang="ru-RU" b="0" dirty="0"/>
          </a:p>
        </p:txBody>
      </p:sp>
      <p:sp>
        <p:nvSpPr>
          <p:cNvPr id="58371" name="Текст 2"/>
          <p:cNvSpPr>
            <a:spLocks noGrp="1"/>
          </p:cNvSpPr>
          <p:nvPr>
            <p:ph type="body" idx="1"/>
          </p:nvPr>
        </p:nvSpPr>
        <p:spPr>
          <a:xfrm>
            <a:off x="323850" y="333375"/>
            <a:ext cx="3743325" cy="792163"/>
          </a:xfrm>
        </p:spPr>
        <p:txBody>
          <a:bodyPr/>
          <a:lstStyle/>
          <a:p>
            <a:pPr marL="63500" eaLnBrk="1" hangingPunct="1"/>
            <a:r>
              <a:rPr lang="ru-RU" smtClean="0"/>
              <a:t>Фестиваль открытых социальных проектов «Мой выбор – 2018»</a:t>
            </a:r>
          </a:p>
        </p:txBody>
      </p:sp>
      <p:sp>
        <p:nvSpPr>
          <p:cNvPr id="58372" name="Текст 3"/>
          <p:cNvSpPr>
            <a:spLocks noGrp="1"/>
          </p:cNvSpPr>
          <p:nvPr>
            <p:ph type="body" sz="half" idx="3"/>
          </p:nvPr>
        </p:nvSpPr>
        <p:spPr>
          <a:xfrm>
            <a:off x="4211638" y="328613"/>
            <a:ext cx="4681537" cy="796925"/>
          </a:xfrm>
        </p:spPr>
        <p:txBody>
          <a:bodyPr/>
          <a:lstStyle/>
          <a:p>
            <a:pPr marL="63500" eaLnBrk="1" hangingPunct="1"/>
            <a:r>
              <a:rPr lang="ru-RU" b="1" smtClean="0"/>
              <a:t>Александр Медведев и Егор Комаров </a:t>
            </a:r>
            <a:r>
              <a:rPr lang="ru-RU" smtClean="0"/>
              <a:t>- команда – </a:t>
            </a:r>
            <a:r>
              <a:rPr lang="ru-RU" b="1" smtClean="0"/>
              <a:t>победитель</a:t>
            </a:r>
            <a:r>
              <a:rPr lang="ru-RU" smtClean="0"/>
              <a:t> в номинации «Самый актуальный проект» !</a:t>
            </a:r>
          </a:p>
        </p:txBody>
      </p:sp>
      <p:pic>
        <p:nvPicPr>
          <p:cNvPr id="58373" name="Picture 2" descr="C:\Users\Русский\Desktop\ШСДД\Мой выбор сам акт побед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5288" y="1268413"/>
            <a:ext cx="2736850" cy="3921125"/>
          </a:xfrm>
        </p:spPr>
      </p:pic>
      <p:pic>
        <p:nvPicPr>
          <p:cNvPr id="58374" name="Picture 3" descr="C:\Users\Русский\Desktop\ШСДД\Фото от ЮС\фестиваль Мой выбо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3563938" y="1268413"/>
            <a:ext cx="5256212" cy="394335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 descr="C:\Users\Русский\Desktop\ШСДД\Фото от ЮС\лидеры социального проектирования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lum bright="10000"/>
          </a:blip>
          <a:srcRect t="20827"/>
          <a:stretch>
            <a:fillRect/>
          </a:stretch>
        </p:blipFill>
        <p:spPr>
          <a:xfrm>
            <a:off x="5348288" y="333375"/>
            <a:ext cx="3533775" cy="302418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1025"/>
            <a:ext cx="7067550" cy="1008063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Наши лидеры в районе</a:t>
            </a:r>
            <a:endParaRPr lang="ru-RU" dirty="0"/>
          </a:p>
        </p:txBody>
      </p:sp>
      <p:sp>
        <p:nvSpPr>
          <p:cNvPr id="59395" name="Текст 2"/>
          <p:cNvSpPr>
            <a:spLocks noGrp="1"/>
          </p:cNvSpPr>
          <p:nvPr>
            <p:ph type="body" idx="1"/>
          </p:nvPr>
        </p:nvSpPr>
        <p:spPr>
          <a:xfrm>
            <a:off x="250825" y="333375"/>
            <a:ext cx="5041900" cy="2519363"/>
          </a:xfrm>
        </p:spPr>
        <p:txBody>
          <a:bodyPr/>
          <a:lstStyle/>
          <a:p>
            <a:pPr marL="63500" eaLnBrk="1" hangingPunct="1"/>
            <a:r>
              <a:rPr lang="ru-RU" b="1" smtClean="0"/>
              <a:t>	Егор Комаров и Александр Медведев </a:t>
            </a:r>
            <a:r>
              <a:rPr lang="ru-RU" smtClean="0"/>
              <a:t>– лидеры социального проектирования нашей школы. Их фотографии размещены в Портретной галерее районного Дома творчества. </a:t>
            </a:r>
          </a:p>
          <a:p>
            <a:pPr marL="63500" eaLnBrk="1" hangingPunct="1"/>
            <a:r>
              <a:rPr lang="ru-RU" smtClean="0"/>
              <a:t>	Девиз лидеров</a:t>
            </a:r>
          </a:p>
          <a:p>
            <a:pPr marL="63500" eaLnBrk="1" hangingPunct="1"/>
            <a:r>
              <a:rPr lang="ru-RU" smtClean="0"/>
              <a:t> </a:t>
            </a:r>
            <a:r>
              <a:rPr lang="ru-RU" b="1" smtClean="0"/>
              <a:t>«Идти вперёд и за собой вести»</a:t>
            </a:r>
          </a:p>
        </p:txBody>
      </p:sp>
      <p:pic>
        <p:nvPicPr>
          <p:cNvPr id="59396" name="Picture 4" descr="C:\Users\Русский\Desktop\ШСДД\Фото от ЮС\IMG_20181123_094742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3659" r="4878"/>
          <a:stretch>
            <a:fillRect/>
          </a:stretch>
        </p:blipFill>
        <p:spPr bwMode="auto">
          <a:xfrm>
            <a:off x="5292725" y="2852738"/>
            <a:ext cx="36004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6" descr="C:\Users\Русский\Desktop\ШСДД\Фото от ЮС\IMG_20181123_10143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50825" y="2852738"/>
            <a:ext cx="5033963" cy="2914650"/>
          </a:xfrm>
        </p:spPr>
      </p:pic>
      <p:pic>
        <p:nvPicPr>
          <p:cNvPr id="12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5373216"/>
            <a:ext cx="1512168" cy="132422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16563"/>
            <a:ext cx="6851650" cy="1152525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tx1"/>
                </a:solidFill>
                <a:effectLst/>
              </a:rPr>
              <a:t>Наши в районе 23 ноября</a:t>
            </a:r>
            <a:endParaRPr lang="ru-RU" b="0" dirty="0"/>
          </a:p>
        </p:txBody>
      </p:sp>
      <p:sp>
        <p:nvSpPr>
          <p:cNvPr id="60418" name="Текст 2"/>
          <p:cNvSpPr>
            <a:spLocks noGrp="1"/>
          </p:cNvSpPr>
          <p:nvPr>
            <p:ph type="body" idx="1"/>
          </p:nvPr>
        </p:nvSpPr>
        <p:spPr>
          <a:xfrm>
            <a:off x="468313" y="908050"/>
            <a:ext cx="4022725" cy="4249738"/>
          </a:xfrm>
        </p:spPr>
        <p:txBody>
          <a:bodyPr/>
          <a:lstStyle/>
          <a:p>
            <a:pPr marL="63500" eaLnBrk="1" hangingPunct="1"/>
            <a:r>
              <a:rPr lang="ru-RU" sz="2000" smtClean="0"/>
              <a:t>Наша школа  приняла участие в районном конкурсе </a:t>
            </a:r>
          </a:p>
          <a:p>
            <a:pPr marL="63500" eaLnBrk="1" hangingPunct="1"/>
            <a:r>
              <a:rPr lang="ru-RU" sz="2000" b="1" smtClean="0"/>
              <a:t>Неделя символов  образовательных учреждений</a:t>
            </a:r>
            <a:r>
              <a:rPr lang="ru-RU" sz="2000" smtClean="0"/>
              <a:t>, который проходил</a:t>
            </a:r>
          </a:p>
          <a:p>
            <a:pPr marL="63500" eaLnBrk="1" hangingPunct="1"/>
            <a:r>
              <a:rPr lang="ru-RU" sz="2000" smtClean="0"/>
              <a:t> с 19 по 23 ноября. </a:t>
            </a:r>
          </a:p>
          <a:p>
            <a:pPr marL="63500" eaLnBrk="1" hangingPunct="1"/>
            <a:r>
              <a:rPr lang="ru-RU" sz="2000" smtClean="0"/>
              <a:t>  1-й этап проходил в школе под руководством Юлии Сергеевны Медведевой. </a:t>
            </a:r>
          </a:p>
          <a:p>
            <a:pPr marL="63500" eaLnBrk="1" hangingPunct="1"/>
            <a:r>
              <a:rPr lang="ru-RU" sz="2000" smtClean="0"/>
              <a:t>Альмяковская школа в </a:t>
            </a:r>
            <a:r>
              <a:rPr lang="en-US" sz="2000" smtClean="0"/>
              <a:t>I</a:t>
            </a:r>
            <a:r>
              <a:rPr lang="ru-RU" sz="2000" smtClean="0"/>
              <a:t> районном смотре знамённых групп награждена   </a:t>
            </a:r>
          </a:p>
          <a:p>
            <a:pPr marL="63500" eaLnBrk="1" hangingPunct="1"/>
            <a:r>
              <a:rPr lang="ru-RU" sz="2000" b="1" smtClean="0"/>
              <a:t>Диплом за </a:t>
            </a:r>
            <a:r>
              <a:rPr lang="en-US" sz="2000" b="1" smtClean="0"/>
              <a:t>I</a:t>
            </a:r>
            <a:r>
              <a:rPr lang="ru-RU" sz="2000" b="1" smtClean="0"/>
              <a:t> место!</a:t>
            </a:r>
            <a:endParaRPr lang="ru-RU" b="1" smtClean="0"/>
          </a:p>
        </p:txBody>
      </p:sp>
      <p:pic>
        <p:nvPicPr>
          <p:cNvPr id="60419" name="Picture 4" descr="C:\Users\Русский\Pictures\IMG_20181224_000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260350"/>
            <a:ext cx="3744913" cy="5287963"/>
          </a:xfrm>
        </p:spPr>
      </p:pic>
      <p:pic>
        <p:nvPicPr>
          <p:cNvPr id="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5301208"/>
            <a:ext cx="1512168" cy="132422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13" y="188913"/>
            <a:ext cx="7818437" cy="5762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Наши в районе 30 ноября</a:t>
            </a:r>
            <a:endParaRPr lang="ru-RU" dirty="0"/>
          </a:p>
        </p:txBody>
      </p:sp>
      <p:sp>
        <p:nvSpPr>
          <p:cNvPr id="61442" name="Содержимое 2"/>
          <p:cNvSpPr>
            <a:spLocks noGrp="1"/>
          </p:cNvSpPr>
          <p:nvPr>
            <p:ph sz="half" idx="1"/>
          </p:nvPr>
        </p:nvSpPr>
        <p:spPr>
          <a:xfrm>
            <a:off x="611188" y="4221163"/>
            <a:ext cx="8208962" cy="244792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z="1200" smtClean="0"/>
              <a:t>		</a:t>
            </a:r>
            <a:r>
              <a:rPr lang="ru-RU" sz="1800" smtClean="0"/>
              <a:t>2-й этап I Районного смотра знамённых групп «Когда выносят знамя школы…»  проходил в ЦДОД. Егор комаров, Саша Медведев, Андрей Лайс, Максим Фильков, Даша Захарова и Надя Суханова под руководством Татьяны Александровны Демаковой приняли  в нём участие. Ребята представили  символику школы (знамя, герб школы , гимн) и д/о«Муравейник» (флаг и талисман). За участие в смотре ребята были награждены дипломом участника и памятным кубком. Члены жюри отметил и, что они достойно представили школу. Молодцы!</a:t>
            </a:r>
          </a:p>
          <a:p>
            <a:pPr eaLnBrk="1" hangingPunct="1"/>
            <a:endParaRPr lang="ru-RU" smtClean="0"/>
          </a:p>
        </p:txBody>
      </p:sp>
      <p:pic>
        <p:nvPicPr>
          <p:cNvPr id="61443" name="Picture 2" descr="C:\Users\Русский\Desktop\Отчёты других учит 2\Смотр\фото\IMG_4238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258888" y="1052513"/>
            <a:ext cx="4897437" cy="3138487"/>
          </a:xfrm>
        </p:spPr>
      </p:pic>
      <p:pic>
        <p:nvPicPr>
          <p:cNvPr id="6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8640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2000" smtClean="0">
                <a:latin typeface="Arial" charset="0"/>
              </a:rPr>
              <a:t>Раньше бабушка, бывало,</a:t>
            </a:r>
          </a:p>
          <a:p>
            <a:r>
              <a:rPr lang="ru-RU" sz="2000" smtClean="0">
                <a:latin typeface="Arial" charset="0"/>
              </a:rPr>
              <a:t>Сказки на ночь нам читала.</a:t>
            </a:r>
          </a:p>
          <a:p>
            <a:r>
              <a:rPr lang="ru-RU" sz="2000" smtClean="0">
                <a:latin typeface="Arial" charset="0"/>
              </a:rPr>
              <a:t>Поменялись мы ролями</a:t>
            </a:r>
          </a:p>
          <a:p>
            <a:r>
              <a:rPr lang="ru-RU" sz="2000" smtClean="0">
                <a:latin typeface="Arial" charset="0"/>
              </a:rPr>
              <a:t>И расскажем сказку сами.</a:t>
            </a:r>
          </a:p>
          <a:p>
            <a:r>
              <a:rPr lang="ru-RU" sz="2000" smtClean="0">
                <a:latin typeface="Arial" charset="0"/>
              </a:rPr>
              <a:t>Сказка наш не простая…</a:t>
            </a:r>
          </a:p>
          <a:p>
            <a:r>
              <a:rPr lang="ru-RU" sz="2000" smtClean="0">
                <a:latin typeface="Arial" charset="0"/>
              </a:rPr>
              <a:t>Необычная такая!</a:t>
            </a:r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3132138" y="4813300"/>
            <a:ext cx="50942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4000"/>
              <a:t>2019 – </a:t>
            </a:r>
            <a:r>
              <a:rPr lang="ru-RU" sz="4000" b="1"/>
              <a:t>ГОД ТЕАТРА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4076700"/>
            <a:ext cx="6985000" cy="1223963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solidFill>
                  <a:schemeClr val="tx1"/>
                </a:solidFill>
                <a:effectLst/>
              </a:rPr>
              <a:t>Ученики 7 класса «Фантазёры» и Маргарита Петровна   – призёры регионального конкурса фоторабот «Литературный сюжет», организованного Томской областной библиотекой имени А.С.Пушкина. Молодцы!</a:t>
            </a:r>
            <a:endParaRPr lang="ru-RU" sz="2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613"/>
            <a:ext cx="4022725" cy="639762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Диплом </a:t>
            </a:r>
            <a:r>
              <a:rPr lang="en-US" dirty="0" smtClean="0"/>
              <a:t>II</a:t>
            </a:r>
            <a:r>
              <a:rPr lang="ru-RU" dirty="0" smtClean="0"/>
              <a:t> степени и</a:t>
            </a:r>
            <a:br>
              <a:rPr lang="ru-RU" dirty="0" smtClean="0"/>
            </a:br>
            <a:r>
              <a:rPr lang="ru-RU" dirty="0" smtClean="0"/>
              <a:t> книга «Великолепный Томск»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4075" y="328613"/>
            <a:ext cx="4022725" cy="639762"/>
          </a:xfrm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Фоторабота «Парнишки «Фантазёрами» звались, а им носить бы званье – ЛИЦЕИСТ!»</a:t>
            </a:r>
            <a:endParaRPr lang="ru-RU" dirty="0"/>
          </a:p>
        </p:txBody>
      </p:sp>
      <p:pic>
        <p:nvPicPr>
          <p:cNvPr id="62468" name="Содержимое 6" descr="F:\ГАЗЕТА\Ещё газета\Фото и картинк\Осень\Осень 2018\Дети на стенды\DSC00610.JPG"/>
          <p:cNvPicPr>
            <a:picLocks noGrp="1"/>
          </p:cNvPicPr>
          <p:nvPr>
            <p:ph sz="quarter" idx="2"/>
          </p:nvPr>
        </p:nvPicPr>
        <p:blipFill>
          <a:blip r:embed="rId2">
            <a:lum bright="10000"/>
          </a:blip>
          <a:srcRect/>
          <a:stretch>
            <a:fillRect/>
          </a:stretch>
        </p:blipFill>
        <p:spPr>
          <a:xfrm>
            <a:off x="468313" y="981075"/>
            <a:ext cx="4022725" cy="2921000"/>
          </a:xfrm>
          <a:ln w="9525">
            <a:noFill/>
            <a:prstDash val="solid"/>
          </a:ln>
        </p:spPr>
      </p:pic>
      <p:pic>
        <p:nvPicPr>
          <p:cNvPr id="8" name="Содержимое 7" descr="F:\Класс\Фото Фантазёры\Осень 2017\DSC00311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b="11753"/>
          <a:stretch>
            <a:fillRect/>
          </a:stretch>
        </p:blipFill>
        <p:spPr>
          <a:xfrm>
            <a:off x="4572000" y="1052736"/>
            <a:ext cx="4104456" cy="2808312"/>
          </a:xfrm>
          <a:solidFill>
            <a:srgbClr val="FFFFFF">
              <a:shade val="85000"/>
            </a:srgbClr>
          </a:solidFill>
          <a:ln w="76200" cap="sq">
            <a:solidFill>
              <a:srgbClr val="FFC00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95288" y="5805488"/>
            <a:ext cx="7777162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4000" dirty="0">
                <a:latin typeface="+mj-lt"/>
              </a:rPr>
              <a:t>Наши в области</a:t>
            </a:r>
          </a:p>
        </p:txBody>
      </p:sp>
      <p:pic>
        <p:nvPicPr>
          <p:cNvPr id="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2488" y="4797152"/>
            <a:ext cx="1941512" cy="17002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2488" y="0"/>
            <a:ext cx="19415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 bwMode="auto">
          <a:xfrm>
            <a:off x="900113" y="274638"/>
            <a:ext cx="6767512" cy="34417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6600" b="1" smtClean="0">
                <a:solidFill>
                  <a:srgbClr val="2FC723"/>
                </a:solidFill>
                <a:effectLst/>
              </a:rPr>
              <a:t>Индивидуальные </a:t>
            </a:r>
            <a:br>
              <a:rPr lang="ru-RU" sz="6600" b="1" smtClean="0">
                <a:solidFill>
                  <a:srgbClr val="2FC723"/>
                </a:solidFill>
                <a:effectLst/>
              </a:rPr>
            </a:br>
            <a:r>
              <a:rPr lang="ru-RU" sz="6600" b="1" smtClean="0">
                <a:solidFill>
                  <a:srgbClr val="2FC723"/>
                </a:solidFill>
                <a:effectLst/>
              </a:rPr>
              <a:t>достижения </a:t>
            </a:r>
            <a:br>
              <a:rPr lang="ru-RU" sz="6600" b="1" smtClean="0">
                <a:solidFill>
                  <a:srgbClr val="2FC723"/>
                </a:solidFill>
                <a:effectLst/>
              </a:rPr>
            </a:br>
            <a:r>
              <a:rPr lang="ru-RU" sz="6600" b="1" smtClean="0">
                <a:solidFill>
                  <a:srgbClr val="2FC723"/>
                </a:solidFill>
                <a:effectLst/>
              </a:rPr>
              <a:t>в учёбе</a:t>
            </a:r>
          </a:p>
        </p:txBody>
      </p:sp>
      <p:pic>
        <p:nvPicPr>
          <p:cNvPr id="63491" name="Picture 3" descr="C:\Users\Русский\Pictures\Картинки осень 2018\Старост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2852738"/>
            <a:ext cx="2808288" cy="37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4" descr="https://encrypted-tbn2.gstatic.com/images?q=tbn:ANd9GcQTRb35ILPDSS8OIJH8j0Ky8_cHH3Ri1a4q8FkakYNV84VLiZY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476250"/>
            <a:ext cx="41767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 bwMode="auto">
          <a:xfrm>
            <a:off x="1042988" y="188913"/>
            <a:ext cx="7891462" cy="15113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Школьный этап Всероссийской олимпиады школьников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 22-26 октября</a:t>
            </a:r>
          </a:p>
        </p:txBody>
      </p:sp>
      <p:sp>
        <p:nvSpPr>
          <p:cNvPr id="64515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1916113"/>
            <a:ext cx="3457575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Всего приняли участие 28 человек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 из 3-9 классов по 5 предметам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>
                <a:latin typeface="Arial" charset="0"/>
              </a:rPr>
              <a:t>Обладатели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>
                <a:latin typeface="Arial" charset="0"/>
              </a:rPr>
              <a:t>д</a:t>
            </a:r>
            <a:r>
              <a:rPr lang="ru-RU" sz="1500" smtClean="0"/>
              <a:t>иплом</a:t>
            </a:r>
            <a:r>
              <a:rPr lang="ru-RU" sz="1500" smtClean="0">
                <a:latin typeface="Arial" charset="0"/>
              </a:rPr>
              <a:t>ов</a:t>
            </a:r>
            <a:r>
              <a:rPr lang="ru-RU" sz="1500" smtClean="0"/>
              <a:t> 3 степени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 по истории –            </a:t>
            </a:r>
            <a:r>
              <a:rPr lang="ru-RU" sz="1500" b="1" smtClean="0">
                <a:solidFill>
                  <a:srgbClr val="FF00FF"/>
                </a:solidFill>
              </a:rPr>
              <a:t>Негодяева Карина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по математике </a:t>
            </a:r>
            <a:r>
              <a:rPr lang="ru-RU" sz="1500" b="1" smtClean="0"/>
              <a:t>–      </a:t>
            </a:r>
            <a:r>
              <a:rPr lang="ru-RU" sz="1500" b="1" smtClean="0">
                <a:solidFill>
                  <a:srgbClr val="FF00FF"/>
                </a:solidFill>
              </a:rPr>
              <a:t>Козлова Карина</a:t>
            </a:r>
            <a:r>
              <a:rPr lang="ru-RU" sz="1500" b="1" smtClean="0"/>
              <a:t>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                                         </a:t>
            </a:r>
            <a:r>
              <a:rPr lang="ru-RU" sz="1500" b="1" smtClean="0">
                <a:solidFill>
                  <a:srgbClr val="FF00FF"/>
                </a:solidFill>
              </a:rPr>
              <a:t>Захарова Дарья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по литературе –      </a:t>
            </a:r>
            <a:r>
              <a:rPr lang="ru-RU" sz="1500" b="1" smtClean="0">
                <a:solidFill>
                  <a:srgbClr val="FF00FF"/>
                </a:solidFill>
              </a:rPr>
              <a:t>Суханова Надежда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по русскому 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языку -	                   </a:t>
            </a:r>
            <a:r>
              <a:rPr lang="ru-RU" sz="1500" b="1" smtClean="0">
                <a:solidFill>
                  <a:srgbClr val="FF00FF"/>
                </a:solidFill>
              </a:rPr>
              <a:t>Баранова Ольга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                                         </a:t>
            </a:r>
            <a:r>
              <a:rPr lang="ru-RU" sz="1500" b="1" smtClean="0">
                <a:solidFill>
                  <a:srgbClr val="FF00FF"/>
                </a:solidFill>
              </a:rPr>
              <a:t>Романенко Инесса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>
                <a:latin typeface="Arial" charset="0"/>
              </a:rPr>
              <a:t>Обладатель д</a:t>
            </a:r>
            <a:r>
              <a:rPr lang="ru-RU" sz="1500" smtClean="0"/>
              <a:t>иплом</a:t>
            </a:r>
            <a:r>
              <a:rPr lang="ru-RU" sz="1500" smtClean="0">
                <a:latin typeface="Arial" charset="0"/>
              </a:rPr>
              <a:t>а</a:t>
            </a:r>
            <a:r>
              <a:rPr lang="ru-RU" sz="1500" smtClean="0"/>
              <a:t> 1 степени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за выполнение 93% заданий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по русскому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языку –	                   </a:t>
            </a:r>
            <a:r>
              <a:rPr lang="ru-RU" sz="1500" b="1" smtClean="0"/>
              <a:t> </a:t>
            </a:r>
            <a:r>
              <a:rPr lang="ru-RU" sz="1500" b="1" smtClean="0">
                <a:solidFill>
                  <a:srgbClr val="FF00FF"/>
                </a:solidFill>
              </a:rPr>
              <a:t>Суханова 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1500" smtClean="0"/>
              <a:t>                                         </a:t>
            </a:r>
            <a:r>
              <a:rPr lang="ru-RU" sz="1500" b="1" smtClean="0">
                <a:solidFill>
                  <a:srgbClr val="FF00FF"/>
                </a:solidFill>
              </a:rPr>
              <a:t>Надежда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600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600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600" smtClean="0">
              <a:solidFill>
                <a:srgbClr val="FF00FF"/>
              </a:solidFill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endParaRPr lang="ru-RU" sz="2600" smtClean="0"/>
          </a:p>
        </p:txBody>
      </p:sp>
      <p:pic>
        <p:nvPicPr>
          <p:cNvPr id="64516" name="Picture 2" descr="F:\Класс\Фото Фантазёры\Осень-зима 2018\Олимпиады\Шесть девочек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10000"/>
          </a:blip>
          <a:srcRect/>
          <a:stretch>
            <a:fillRect/>
          </a:stretch>
        </p:blipFill>
        <p:spPr>
          <a:xfrm>
            <a:off x="4427538" y="2565400"/>
            <a:ext cx="4506912" cy="3168650"/>
          </a:xfrm>
        </p:spPr>
      </p:pic>
      <p:pic>
        <p:nvPicPr>
          <p:cNvPr id="6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5373216"/>
            <a:ext cx="1366598" cy="119675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50" y="0"/>
            <a:ext cx="7962900" cy="162877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smtClean="0">
                <a:solidFill>
                  <a:srgbClr val="FF0000"/>
                </a:solidFill>
                <a:effectLst/>
              </a:rPr>
              <a:t>«Созвездие»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effectLst/>
              </a:rPr>
              <a:t>2018</a:t>
            </a:r>
            <a:r>
              <a:rPr lang="ru-RU" sz="4000" dirty="0" smtClean="0">
                <a:solidFill>
                  <a:schemeClr val="tx1"/>
                </a:solidFill>
                <a:effectLst/>
              </a:rPr>
              <a:t> </a:t>
            </a:r>
            <a:br>
              <a:rPr lang="ru-RU" sz="4000" dirty="0" smtClean="0">
                <a:solidFill>
                  <a:schemeClr val="tx1"/>
                </a:solidFill>
                <a:effectLst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</a:rPr>
              <a:t>(первое полугодие)</a:t>
            </a:r>
            <a:endParaRPr lang="ru-RU" dirty="0"/>
          </a:p>
        </p:txBody>
      </p:sp>
      <p:sp>
        <p:nvSpPr>
          <p:cNvPr id="65538" name="Содержимое 2"/>
          <p:cNvSpPr>
            <a:spLocks noGrp="1"/>
          </p:cNvSpPr>
          <p:nvPr>
            <p:ph sz="half" idx="1"/>
          </p:nvPr>
        </p:nvSpPr>
        <p:spPr>
          <a:xfrm>
            <a:off x="1042988" y="1773238"/>
            <a:ext cx="3657600" cy="46624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  На «4» и «5» закончили 2-ю четверть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mtClean="0">
                <a:solidFill>
                  <a:srgbClr val="FF0000"/>
                </a:solidFill>
              </a:rPr>
              <a:t>Романенко Инесса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mtClean="0">
                <a:solidFill>
                  <a:srgbClr val="FF0000"/>
                </a:solidFill>
              </a:rPr>
              <a:t>Захарова Дарья 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mtClean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65539" name="Содержимое 3"/>
          <p:cNvSpPr>
            <a:spLocks noGrp="1"/>
          </p:cNvSpPr>
          <p:nvPr>
            <p:ph sz="half" idx="2"/>
          </p:nvPr>
        </p:nvSpPr>
        <p:spPr>
          <a:xfrm>
            <a:off x="5219700" y="1773238"/>
            <a:ext cx="3657600" cy="4662487"/>
          </a:xfrm>
        </p:spPr>
        <p:txBody>
          <a:bodyPr/>
          <a:lstStyle/>
          <a:p>
            <a:pPr eaLnBrk="1" hangingPunct="1"/>
            <a:r>
              <a:rPr lang="ru-RU" smtClean="0"/>
              <a:t>ФОТО хорошистов</a:t>
            </a:r>
          </a:p>
        </p:txBody>
      </p:sp>
      <p:pic>
        <p:nvPicPr>
          <p:cNvPr id="65540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0"/>
            <a:ext cx="1941512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4400" dirty="0" smtClean="0">
                <a:solidFill>
                  <a:srgbClr val="00B0F0"/>
                </a:solidFill>
                <a:effectLst/>
              </a:rPr>
              <a:t>«Серебряное  созвездие» 2018 </a:t>
            </a:r>
            <a:r>
              <a:rPr lang="ru-RU" sz="44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(первое полугодие)</a:t>
            </a:r>
            <a:endParaRPr lang="ru-RU" dirty="0"/>
          </a:p>
        </p:txBody>
      </p:sp>
      <p:sp>
        <p:nvSpPr>
          <p:cNvPr id="66562" name="Содержимое 2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     На «4» и «5» по всем предметам, кроме одного (двух) закончили 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mtClean="0"/>
              <a:t>1-е полугодие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mtClean="0"/>
              <a:t>…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mtClean="0"/>
              <a:t>…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mtClean="0"/>
              <a:t>…</a:t>
            </a:r>
          </a:p>
        </p:txBody>
      </p:sp>
      <p:sp>
        <p:nvSpPr>
          <p:cNvPr id="66563" name="Содержимое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r>
              <a:rPr lang="ru-RU" smtClean="0"/>
              <a:t>ФОТО</a:t>
            </a:r>
          </a:p>
        </p:txBody>
      </p:sp>
      <p:pic>
        <p:nvPicPr>
          <p:cNvPr id="66564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836613"/>
            <a:ext cx="194151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2488" y="188913"/>
            <a:ext cx="19415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74638"/>
            <a:ext cx="7962900" cy="30099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6600" b="1" smtClean="0">
                <a:solidFill>
                  <a:srgbClr val="2FC723"/>
                </a:solidFill>
                <a:effectLst/>
              </a:rPr>
              <a:t>Индивидуальные </a:t>
            </a:r>
            <a:br>
              <a:rPr lang="ru-RU" sz="6600" b="1" smtClean="0">
                <a:solidFill>
                  <a:srgbClr val="2FC723"/>
                </a:solidFill>
                <a:effectLst/>
              </a:rPr>
            </a:br>
            <a:r>
              <a:rPr lang="ru-RU" sz="6600" b="1" smtClean="0">
                <a:solidFill>
                  <a:srgbClr val="2FC723"/>
                </a:solidFill>
                <a:effectLst/>
              </a:rPr>
              <a:t>достижения</a:t>
            </a:r>
            <a:br>
              <a:rPr lang="ru-RU" sz="6600" b="1" smtClean="0">
                <a:solidFill>
                  <a:srgbClr val="2FC723"/>
                </a:solidFill>
                <a:effectLst/>
              </a:rPr>
            </a:br>
            <a:r>
              <a:rPr lang="ru-RU" sz="6600" b="1" smtClean="0">
                <a:solidFill>
                  <a:srgbClr val="2FC723"/>
                </a:solidFill>
                <a:effectLst/>
              </a:rPr>
              <a:t> в спорте</a:t>
            </a:r>
          </a:p>
        </p:txBody>
      </p:sp>
      <p:pic>
        <p:nvPicPr>
          <p:cNvPr id="67587" name="Picture 2" descr="C:\Users\Русский\Pictures\Картинки осень 2018\физорг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205038"/>
            <a:ext cx="3659188" cy="375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5302250"/>
            <a:ext cx="1778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3" descr="F:\ГАЗЕТА\Ещё газета\Фото и картинк\Осень\Осень 2018\IMG_08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11688" y="1484313"/>
            <a:ext cx="4308475" cy="499745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  <a:effectLst/>
              </a:rPr>
              <a:t>Кросс «Золотая осень» </a:t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dirty="0" smtClean="0">
                <a:solidFill>
                  <a:schemeClr val="tx1"/>
                </a:solidFill>
                <a:effectLst/>
              </a:rPr>
              <a:t>28 сентября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68612" name="Содержимое 2"/>
          <p:cNvSpPr>
            <a:spLocks noGrp="1"/>
          </p:cNvSpPr>
          <p:nvPr>
            <p:ph sz="half" idx="1"/>
          </p:nvPr>
        </p:nvSpPr>
        <p:spPr>
          <a:xfrm>
            <a:off x="900113" y="1628775"/>
            <a:ext cx="3887787" cy="5073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600" smtClean="0"/>
              <a:t>Вся школа бежала кросс: 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smtClean="0"/>
              <a:t>На этапе 1-4 классы победителем стал </a:t>
            </a:r>
            <a:r>
              <a:rPr lang="ru-RU" sz="2600" b="1" smtClean="0">
                <a:solidFill>
                  <a:srgbClr val="2FC723"/>
                </a:solidFill>
              </a:rPr>
              <a:t>Бедо Алексей</a:t>
            </a:r>
            <a:r>
              <a:rPr lang="ru-RU" sz="26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smtClean="0"/>
              <a:t>На этапе 5-6 классы -   </a:t>
            </a:r>
            <a:endParaRPr lang="ru-RU" sz="26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600" smtClean="0">
                <a:latin typeface="Arial" charset="0"/>
              </a:rPr>
              <a:t>       </a:t>
            </a:r>
            <a:r>
              <a:rPr lang="ru-RU" sz="2600" b="1" smtClean="0">
                <a:solidFill>
                  <a:srgbClr val="2FC723"/>
                </a:solidFill>
              </a:rPr>
              <a:t>Андреев Валерий</a:t>
            </a:r>
            <a:r>
              <a:rPr lang="ru-RU" sz="260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smtClean="0"/>
              <a:t>На этапе  7-9 классы - </a:t>
            </a:r>
            <a:endParaRPr lang="ru-RU" sz="26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600" smtClean="0">
                <a:latin typeface="Arial" charset="0"/>
              </a:rPr>
              <a:t>         </a:t>
            </a:r>
            <a:r>
              <a:rPr lang="ru-RU" sz="2600" b="1" smtClean="0">
                <a:solidFill>
                  <a:srgbClr val="2FC723"/>
                </a:solidFill>
              </a:rPr>
              <a:t>Фильков Максим</a:t>
            </a:r>
            <a:r>
              <a:rPr lang="ru-RU" sz="2600" smtClean="0"/>
              <a:t>; </a:t>
            </a:r>
          </a:p>
          <a:p>
            <a:pPr eaLnBrk="1" hangingPunct="1">
              <a:lnSpc>
                <a:spcPct val="90000"/>
              </a:lnSpc>
            </a:pPr>
            <a:r>
              <a:rPr lang="ru-RU" sz="2600" smtClean="0"/>
              <a:t>На этапе 1-9 классы -</a:t>
            </a:r>
            <a:endParaRPr lang="ru-RU" sz="26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ru-RU" sz="2600" smtClean="0">
                <a:latin typeface="Arial" charset="0"/>
              </a:rPr>
              <a:t>               </a:t>
            </a:r>
            <a:r>
              <a:rPr lang="ru-RU" sz="2600" b="1" smtClean="0">
                <a:solidFill>
                  <a:srgbClr val="2FC723"/>
                </a:solidFill>
              </a:rPr>
              <a:t>Горячев Иван</a:t>
            </a:r>
            <a:r>
              <a:rPr lang="ru-RU" sz="2600" smtClean="0"/>
              <a:t> </a:t>
            </a:r>
          </a:p>
          <a:p>
            <a:pPr eaLnBrk="1" hangingPunct="1">
              <a:lnSpc>
                <a:spcPct val="90000"/>
              </a:lnSpc>
            </a:pPr>
            <a:endParaRPr lang="ru-RU" sz="2600" smtClean="0"/>
          </a:p>
        </p:txBody>
      </p:sp>
      <p:pic>
        <p:nvPicPr>
          <p:cNvPr id="5" name="Рисунок 4" descr="F:\ГАЗЕТА\Ещё газета\Фото и картинк\Фото и картинки\Картинки(инт) ноябрь 2017\осень 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0"/>
            <a:ext cx="1386670" cy="140572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2488" y="188913"/>
            <a:ext cx="19415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3" descr="C:\Users\Русский\Pictures\Мой проект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2133600"/>
            <a:ext cx="3608387" cy="3887788"/>
          </a:xfrm>
        </p:spPr>
      </p:pic>
      <p:sp>
        <p:nvSpPr>
          <p:cNvPr id="69635" name="Заголовок 1"/>
          <p:cNvSpPr>
            <a:spLocks noGrp="1"/>
          </p:cNvSpPr>
          <p:nvPr>
            <p:ph type="title"/>
          </p:nvPr>
        </p:nvSpPr>
        <p:spPr bwMode="auto">
          <a:xfrm>
            <a:off x="971550" y="260350"/>
            <a:ext cx="7786688" cy="331311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6600" b="1" smtClean="0">
                <a:solidFill>
                  <a:srgbClr val="2FC723"/>
                </a:solidFill>
                <a:effectLst/>
              </a:rPr>
              <a:t>Индивидуальные </a:t>
            </a:r>
            <a:br>
              <a:rPr lang="ru-RU" sz="6600" b="1" smtClean="0">
                <a:solidFill>
                  <a:srgbClr val="2FC723"/>
                </a:solidFill>
                <a:effectLst/>
              </a:rPr>
            </a:br>
            <a:r>
              <a:rPr lang="ru-RU" sz="6600" b="1" smtClean="0">
                <a:solidFill>
                  <a:srgbClr val="2FC723"/>
                </a:solidFill>
                <a:effectLst/>
              </a:rPr>
              <a:t>достижения </a:t>
            </a:r>
            <a:br>
              <a:rPr lang="ru-RU" sz="6600" b="1" smtClean="0">
                <a:solidFill>
                  <a:srgbClr val="2FC723"/>
                </a:solidFill>
                <a:effectLst/>
              </a:rPr>
            </a:br>
            <a:r>
              <a:rPr lang="ru-RU" sz="6600" b="1" smtClean="0">
                <a:solidFill>
                  <a:srgbClr val="2FC723"/>
                </a:solidFill>
                <a:effectLst/>
              </a:rPr>
              <a:t>в творчестве</a:t>
            </a:r>
          </a:p>
        </p:txBody>
      </p:sp>
      <p:pic>
        <p:nvPicPr>
          <p:cNvPr id="69636" name="Picture 2" descr="C:\Users\Русский\Pictures\Картинки осень 2018\Ножницы, бумага и т.д.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4076700"/>
            <a:ext cx="2303463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endParaRPr lang="ru-RU"/>
          </a:p>
        </p:txBody>
      </p:sp>
      <p:sp>
        <p:nvSpPr>
          <p:cNvPr id="70658" name="Содержимое 2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smtClean="0"/>
              <a:t>Русинова Соня творческая работа</a:t>
            </a:r>
          </a:p>
        </p:txBody>
      </p:sp>
      <p:sp>
        <p:nvSpPr>
          <p:cNvPr id="70659" name="Содержимое 3"/>
          <p:cNvSpPr>
            <a:spLocks noGrp="1"/>
          </p:cNvSpPr>
          <p:nvPr>
            <p:ph sz="half" idx="2"/>
          </p:nvPr>
        </p:nvSpPr>
        <p:spPr>
          <a:xfrm>
            <a:off x="5276850" y="1524000"/>
            <a:ext cx="3657600" cy="4664075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716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sz="2200" smtClean="0"/>
              <a:t>Специальная номинация от учителей «Кот в мешке» - это условно – предварительное название, учителя, вносите свои предложения прямо в этот слайд(</a:t>
            </a:r>
            <a:r>
              <a:rPr lang="ru-RU" sz="2200" i="1" smtClean="0"/>
              <a:t>Маргарита Петровна)</a:t>
            </a:r>
          </a:p>
          <a:p>
            <a:pPr eaLnBrk="1" hangingPunct="1"/>
            <a:r>
              <a:rPr lang="ru-RU" sz="2000" smtClean="0"/>
              <a:t>За любые достижения, которые мы определим путём учительского голосования (лучший дежурный по школе или лучший внешний вид в полугодии и т.д.), а можем вообще не вручать в конкретном полугодии</a:t>
            </a:r>
          </a:p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Текст 2"/>
          <p:cNvSpPr>
            <a:spLocks noGrp="1"/>
          </p:cNvSpPr>
          <p:nvPr>
            <p:ph type="body" idx="1"/>
          </p:nvPr>
        </p:nvSpPr>
        <p:spPr>
          <a:xfrm>
            <a:off x="539750" y="188913"/>
            <a:ext cx="8353425" cy="1223962"/>
          </a:xfrm>
        </p:spPr>
        <p:txBody>
          <a:bodyPr/>
          <a:lstStyle/>
          <a:p>
            <a:pPr marL="63500" eaLnBrk="1" hangingPunct="1"/>
            <a:r>
              <a:rPr lang="ru-RU" smtClean="0"/>
              <a:t>Январь – Ежегодная акция «Подкорми птиц зимой»</a:t>
            </a:r>
          </a:p>
        </p:txBody>
      </p:sp>
      <p:pic>
        <p:nvPicPr>
          <p:cNvPr id="6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7703" y="744850"/>
            <a:ext cx="1502769" cy="131599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7" descr="H:\DCIM\311___01\IMG_4331.JPG"/>
          <p:cNvPicPr>
            <a:picLocks noChangeAspect="1" noChangeArrowheads="1"/>
          </p:cNvPicPr>
          <p:nvPr/>
        </p:nvPicPr>
        <p:blipFill>
          <a:blip r:embed="rId3"/>
          <a:srcRect l="10384" t="18214" r="8694"/>
          <a:stretch>
            <a:fillRect/>
          </a:stretch>
        </p:blipFill>
        <p:spPr bwMode="auto">
          <a:xfrm>
            <a:off x="468313" y="1412875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Содержимое 8"/>
          <p:cNvSpPr>
            <a:spLocks noGrp="1"/>
          </p:cNvSpPr>
          <p:nvPr>
            <p:ph sz="quarter" idx="2"/>
          </p:nvPr>
        </p:nvSpPr>
        <p:spPr>
          <a:xfrm>
            <a:off x="457200" y="969963"/>
            <a:ext cx="4022725" cy="4114800"/>
          </a:xfrm>
        </p:spPr>
        <p:txBody>
          <a:bodyPr/>
          <a:lstStyle/>
          <a:p>
            <a:pPr marL="392113" indent="-273050"/>
            <a:endParaRPr lang="ru-RU" smtClean="0"/>
          </a:p>
        </p:txBody>
      </p:sp>
      <p:pic>
        <p:nvPicPr>
          <p:cNvPr id="17413" name="Содержимое 9" descr="H:\DCIM\311___01\IMG_4329.JPG"/>
          <p:cNvPicPr>
            <a:picLocks noGrp="1"/>
          </p:cNvPicPr>
          <p:nvPr>
            <p:ph sz="quarter" idx="4"/>
          </p:nvPr>
        </p:nvPicPr>
        <p:blipFill>
          <a:blip r:embed="rId4"/>
          <a:srcRect l="6371" t="23215"/>
          <a:stretch>
            <a:fillRect/>
          </a:stretch>
        </p:blipFill>
        <p:spPr>
          <a:xfrm>
            <a:off x="4664075" y="1790700"/>
            <a:ext cx="4022725" cy="2473325"/>
          </a:xfrm>
          <a:ln w="9525">
            <a:noFill/>
            <a:prstDash val="solid"/>
          </a:ln>
        </p:spPr>
      </p:pic>
      <p:pic>
        <p:nvPicPr>
          <p:cNvPr id="17414" name="Рисунок 10" descr="H:\DCIM\311___01\IMG_4328.JPG"/>
          <p:cNvPicPr>
            <a:picLocks noChangeAspect="1" noChangeArrowheads="1"/>
          </p:cNvPicPr>
          <p:nvPr/>
        </p:nvPicPr>
        <p:blipFill>
          <a:blip r:embed="rId5"/>
          <a:srcRect l="13866"/>
          <a:stretch>
            <a:fillRect/>
          </a:stretch>
        </p:blipFill>
        <p:spPr bwMode="auto">
          <a:xfrm>
            <a:off x="3419475" y="4581525"/>
            <a:ext cx="22717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160963"/>
            <a:ext cx="8229600" cy="11430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333375"/>
            <a:ext cx="7237413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132138" y="1700213"/>
            <a:ext cx="3671887" cy="12239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5400" b="1">
                <a:solidFill>
                  <a:srgbClr val="000099"/>
                </a:solidFill>
                <a:latin typeface="Calibri" pitchFamily="34" charset="0"/>
                <a:cs typeface="Arial" charset="0"/>
              </a:rPr>
              <a:t>Зажги свою звезду!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498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Декада ПДД 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с 10 по 31 января</a:t>
            </a:r>
            <a:r>
              <a:rPr lang="ru-RU" sz="44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sz="4400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sz="4400" dirty="0">
              <a:solidFill>
                <a:schemeClr val="tx1"/>
              </a:solidFill>
              <a:effectLst/>
            </a:endParaRPr>
          </a:p>
        </p:txBody>
      </p:sp>
      <p:sp>
        <p:nvSpPr>
          <p:cNvPr id="18434" name="Содержимое 3"/>
          <p:cNvSpPr>
            <a:spLocks noGrp="1"/>
          </p:cNvSpPr>
          <p:nvPr>
            <p:ph sz="half" idx="2"/>
          </p:nvPr>
        </p:nvSpPr>
        <p:spPr>
          <a:xfrm>
            <a:off x="5003800" y="2205038"/>
            <a:ext cx="3930650" cy="4392612"/>
          </a:xfrm>
        </p:spPr>
        <p:txBody>
          <a:bodyPr/>
          <a:lstStyle/>
          <a:p>
            <a:pPr eaLnBrk="1" hangingPunct="1"/>
            <a:r>
              <a:rPr lang="ru-RU" sz="4400" smtClean="0"/>
              <a:t>в 1-2 классе ребята..</a:t>
            </a:r>
          </a:p>
          <a:p>
            <a:pPr eaLnBrk="1" hangingPunct="1">
              <a:buFont typeface="Wingdings" pitchFamily="2" charset="2"/>
              <a:buChar char="Ø"/>
            </a:pPr>
            <a:endParaRPr lang="ru-RU" smtClean="0"/>
          </a:p>
        </p:txBody>
      </p:sp>
      <p:pic>
        <p:nvPicPr>
          <p:cNvPr id="18435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260350"/>
            <a:ext cx="187325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 descr="H:\DCIM\311___01\IMG_43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3573463"/>
            <a:ext cx="3375025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Содержимое 6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2588" y="188913"/>
            <a:ext cx="19415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solidFill>
                  <a:schemeClr val="tx1"/>
                </a:solidFill>
                <a:effectLst/>
              </a:rPr>
              <a:t>Декада ПДД </a:t>
            </a:r>
            <a:br>
              <a:rPr lang="ru-RU" sz="4400" dirty="0" smtClean="0">
                <a:solidFill>
                  <a:schemeClr val="tx1"/>
                </a:solidFill>
                <a:effectLst/>
              </a:rPr>
            </a:br>
            <a:r>
              <a:rPr lang="ru-RU" sz="4400" dirty="0" smtClean="0">
                <a:solidFill>
                  <a:schemeClr val="tx1"/>
                </a:solidFill>
                <a:effectLst/>
              </a:rPr>
              <a:t>с 10 по 31 января</a:t>
            </a:r>
            <a:r>
              <a:rPr lang="ru-RU" sz="4400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sz="4400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9459" name="Содержимое 3"/>
          <p:cNvSpPr>
            <a:spLocks noGrp="1"/>
          </p:cNvSpPr>
          <p:nvPr>
            <p:ph sz="half" idx="2"/>
          </p:nvPr>
        </p:nvSpPr>
        <p:spPr>
          <a:xfrm>
            <a:off x="5276850" y="1916113"/>
            <a:ext cx="3657600" cy="4271962"/>
          </a:xfrm>
        </p:spPr>
        <p:txBody>
          <a:bodyPr/>
          <a:lstStyle/>
          <a:p>
            <a:pPr eaLnBrk="1" hangingPunct="1"/>
            <a:r>
              <a:rPr lang="ru-RU" smtClean="0"/>
              <a:t>в 3-4 классе проведен час общения  "Правила дорожного движения"№1». …</a:t>
            </a:r>
          </a:p>
        </p:txBody>
      </p:sp>
      <p:sp>
        <p:nvSpPr>
          <p:cNvPr id="19460" name="Содержимое 6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1"/>
                </a:solidFill>
                <a:effectLst/>
              </a:rPr>
              <a:t>Декада ПДД </a:t>
            </a:r>
            <a:br>
              <a:rPr lang="ru-RU" sz="4000" dirty="0" smtClean="0">
                <a:solidFill>
                  <a:schemeClr val="tx1"/>
                </a:solidFill>
                <a:effectLst/>
              </a:rPr>
            </a:br>
            <a:r>
              <a:rPr lang="ru-RU" sz="4000" dirty="0" smtClean="0">
                <a:solidFill>
                  <a:schemeClr val="tx1"/>
                </a:solidFill>
                <a:effectLst/>
              </a:rPr>
              <a:t>с 10 по 31 января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482" name="Содержимое 3"/>
          <p:cNvSpPr>
            <a:spLocks noGrp="1"/>
          </p:cNvSpPr>
          <p:nvPr>
            <p:ph sz="half" idx="2"/>
          </p:nvPr>
        </p:nvSpPr>
        <p:spPr>
          <a:xfrm>
            <a:off x="6227763" y="1989138"/>
            <a:ext cx="2706687" cy="4198937"/>
          </a:xfrm>
        </p:spPr>
        <p:txBody>
          <a:bodyPr/>
          <a:lstStyle/>
          <a:p>
            <a:pPr eaLnBrk="1" hangingPunct="1"/>
            <a:r>
              <a:rPr lang="ru-RU" smtClean="0"/>
              <a:t>В 7 классе  прошёл  час общения…</a:t>
            </a:r>
          </a:p>
          <a:p>
            <a:pPr eaLnBrk="1" hangingPunct="1"/>
            <a:endParaRPr lang="ru-RU" smtClean="0"/>
          </a:p>
        </p:txBody>
      </p:sp>
      <p:pic>
        <p:nvPicPr>
          <p:cNvPr id="20483" name="Picture 2" descr="C:\Users\Русский\Pictures\Звёздный час\Зажги свою звезду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188913"/>
            <a:ext cx="1941512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Содержимое 5"/>
          <p:cNvSpPr>
            <a:spLocks noGrp="1"/>
          </p:cNvSpPr>
          <p:nvPr>
            <p:ph sz="half" idx="1"/>
          </p:nvPr>
        </p:nvSpPr>
        <p:spPr>
          <a:xfrm>
            <a:off x="1435100" y="1524000"/>
            <a:ext cx="3657600" cy="4664075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1025</TotalTime>
  <Words>2876</Words>
  <Application>Microsoft Office PowerPoint</Application>
  <PresentationFormat>Экран (4:3)</PresentationFormat>
  <Paragraphs>235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7</vt:i4>
      </vt:variant>
      <vt:variant>
        <vt:lpstr>Заголовки слайдов</vt:lpstr>
      </vt:variant>
      <vt:variant>
        <vt:i4>60</vt:i4>
      </vt:variant>
    </vt:vector>
  </HeadingPairs>
  <TitlesOfParts>
    <vt:vector size="74" baseType="lpstr">
      <vt:lpstr>Arial</vt:lpstr>
      <vt:lpstr>Corbel</vt:lpstr>
      <vt:lpstr>Wingdings 2</vt:lpstr>
      <vt:lpstr>Verdana</vt:lpstr>
      <vt:lpstr>Calibri</vt:lpstr>
      <vt:lpstr>Gill Sans MT</vt:lpstr>
      <vt:lpstr>Wingdings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Солнцестояние</vt:lpstr>
      <vt:lpstr>Звёздный час 2019</vt:lpstr>
      <vt:lpstr>Первое направление - смотр деятельности</vt:lpstr>
      <vt:lpstr>ДЕНЬ ЗДОРОВЬЯ</vt:lpstr>
      <vt:lpstr>2019 – ГОД ТЕАТРА</vt:lpstr>
      <vt:lpstr>Слайд 5</vt:lpstr>
      <vt:lpstr>Слайд 6</vt:lpstr>
      <vt:lpstr>Декада ПДД  с 10 по 31 января </vt:lpstr>
      <vt:lpstr>Декада ПДД  с 10 по 31 января </vt:lpstr>
      <vt:lpstr>Декада ПДД  с 10 по 31 января</vt:lpstr>
      <vt:lpstr>Слайд 10</vt:lpstr>
      <vt:lpstr>Учебная пожарная тревога  28 сентября</vt:lpstr>
      <vt:lpstr>Ежегодный общешкольный  кросс «Золотая осень»  28 сентября</vt:lpstr>
      <vt:lpstr>Международный день пожилого человека 1 октября</vt:lpstr>
      <vt:lpstr>День самоуправления  5 октября</vt:lpstr>
      <vt:lpstr>Неделя без турникетов.  Профессии села с 8 по 12 октября</vt:lpstr>
      <vt:lpstr>Неделя без турникетов. Профессии села  с 8 по 12 октября</vt:lpstr>
      <vt:lpstr>Общешкольный час ПДД 21 сентября</vt:lpstr>
      <vt:lpstr>Время ЗОЖ с1 по 31 октября</vt:lpstr>
      <vt:lpstr>Время ЗОЖ            с1 по 31 октября</vt:lpstr>
      <vt:lpstr>Д/о «Муравейник»</vt:lpstr>
      <vt:lpstr>ШКОЛЬНЫЙ ЭТАП ВСЕРОССИЙСКОЙ ОЛИМПИАДЫ ШКОЛЬНИКОВ 22-26 ОКТЯБРЯ</vt:lpstr>
      <vt:lpstr>Калейдоскоп осенних  праздников 19 октября</vt:lpstr>
      <vt:lpstr>Калейдоскоп осенних праздников 26 октября</vt:lpstr>
      <vt:lpstr>Калейдоскоп осенних праздников 26 октября</vt:lpstr>
      <vt:lpstr>Калейдоскоп осенних праздников 26 октября</vt:lpstr>
      <vt:lpstr>Декада ПДД 22 - 27 ноября</vt:lpstr>
      <vt:lpstr>Декада ПДД 22 - 27 ноября</vt:lpstr>
      <vt:lpstr>Час общения по энерго-сбережению 23 ноября</vt:lpstr>
      <vt:lpstr>Выставка рисунков по  энергосбережению  «Экономим вместе» </vt:lpstr>
      <vt:lpstr>Час общения по энерго-сбережению 26 ноября</vt:lpstr>
      <vt:lpstr>Калейдоскоп осенних  праздников 30 ноября</vt:lpstr>
      <vt:lpstr>Калейдоскоп осенних  праздников 30 ноября</vt:lpstr>
      <vt:lpstr>Калейдоскоп осенних  праздников 30 ноября</vt:lpstr>
      <vt:lpstr>Новогодняя красота  15 декабря</vt:lpstr>
      <vt:lpstr>Слайд 35</vt:lpstr>
      <vt:lpstr>Наши в области 1-2 ноября</vt:lpstr>
      <vt:lpstr>Наши в области 29 ноября</vt:lpstr>
      <vt:lpstr>Второе направление – смотр достижений</vt:lpstr>
      <vt:lpstr>Коллективные достижения  в учёбе</vt:lpstr>
      <vt:lpstr>Коллективные достижения  в спорте</vt:lpstr>
      <vt:lpstr>Наши в районе</vt:lpstr>
      <vt:lpstr>Наши в районе</vt:lpstr>
      <vt:lpstr>Коллективные достижения  в творчестве</vt:lpstr>
      <vt:lpstr>Танцгруппа  «Отпадные девчонки»</vt:lpstr>
      <vt:lpstr>Наши в районе 1 октября</vt:lpstr>
      <vt:lpstr>Наши в районе 23 ноября</vt:lpstr>
      <vt:lpstr>Наши лидеры в районе</vt:lpstr>
      <vt:lpstr>Наши в районе 23 ноября</vt:lpstr>
      <vt:lpstr>Наши в районе 30 ноября</vt:lpstr>
      <vt:lpstr>Ученики 7 класса «Фантазёры» и Маргарита Петровна   – призёры регионального конкурса фоторабот «Литературный сюжет», организованного Томской областной библиотекой имени А.С.Пушкина. Молодцы!</vt:lpstr>
      <vt:lpstr>Индивидуальные  достижения  в учёбе</vt:lpstr>
      <vt:lpstr>Школьный этап Всероссийской олимпиады школьников  22-26 октября</vt:lpstr>
      <vt:lpstr>«Созвездие» 2018  (первое полугодие)</vt:lpstr>
      <vt:lpstr>«Серебряное  созвездие» 2018  (первое полугодие)</vt:lpstr>
      <vt:lpstr>Индивидуальные  достижения  в спорте</vt:lpstr>
      <vt:lpstr>Кросс «Золотая осень»  28 сентября</vt:lpstr>
      <vt:lpstr>Индивидуальные  достижения  в творчестве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Звёздный час 2018</dc:title>
  <dc:creator>Русский</dc:creator>
  <cp:lastModifiedBy>OEM</cp:lastModifiedBy>
  <cp:revision>324</cp:revision>
  <dcterms:created xsi:type="dcterms:W3CDTF">2018-10-07T06:51:46Z</dcterms:created>
  <dcterms:modified xsi:type="dcterms:W3CDTF">2019-01-30T09:15:55Z</dcterms:modified>
</cp:coreProperties>
</file>