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5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656FC-4197-4250-B1C8-25DF5BE70CA0}" type="datetimeFigureOut">
              <a:rPr lang="ru-RU"/>
              <a:pPr>
                <a:defRPr/>
              </a:pPr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2DEE7-5F39-414E-9C14-F97E77F260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F8308-D5EA-4B2F-B2C4-DA98B5AD2D2E}" type="datetimeFigureOut">
              <a:rPr lang="ru-RU"/>
              <a:pPr>
                <a:defRPr/>
              </a:pPr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E3A02-A2B0-4281-ABC0-481439110A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7841B-E85A-4673-9BC9-B3A15D8BC9D3}" type="datetimeFigureOut">
              <a:rPr lang="ru-RU"/>
              <a:pPr>
                <a:defRPr/>
              </a:pPr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20189-7E72-48B2-AC82-1497031592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73E6C-3521-4B8D-A635-E8571EC22498}" type="datetimeFigureOut">
              <a:rPr lang="ru-RU"/>
              <a:pPr>
                <a:defRPr/>
              </a:pPr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D7EEF-716F-4B08-B2E9-54EEA93199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90534-6A53-4D42-8D8C-E2B13A8220C5}" type="datetimeFigureOut">
              <a:rPr lang="ru-RU"/>
              <a:pPr>
                <a:defRPr/>
              </a:pPr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B0C7F-F136-4189-9FB0-8B2C28B1A2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28C6-3687-4190-A553-D64231726D20}" type="datetimeFigureOut">
              <a:rPr lang="ru-RU"/>
              <a:pPr>
                <a:defRPr/>
              </a:pPr>
              <a:t>17.12.2018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FA57E-B140-4BF0-B1C0-A22843860B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B91BA-ABA5-4353-BF05-24044AA96D1E}" type="datetimeFigureOut">
              <a:rPr lang="ru-RU"/>
              <a:pPr>
                <a:defRPr/>
              </a:pPr>
              <a:t>17.12.2018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1AC5C-2930-4E1E-BE35-8C039FE5D6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14BF1-1A5B-4C5B-BB1B-279E02229408}" type="datetimeFigureOut">
              <a:rPr lang="ru-RU"/>
              <a:pPr>
                <a:defRPr/>
              </a:pPr>
              <a:t>17.12.2018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BE70B-03EF-4B80-99AE-4D2ECB8D21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3EE99-92D7-4B64-B5D7-F529136E0E15}" type="datetimeFigureOut">
              <a:rPr lang="ru-RU"/>
              <a:pPr>
                <a:defRPr/>
              </a:pPr>
              <a:t>17.12.2018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20172-67F9-4F55-9C85-97DE6EEB5C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E081B-F0D3-4C5E-97A5-5B6F50C0133D}" type="datetimeFigureOut">
              <a:rPr lang="ru-RU"/>
              <a:pPr>
                <a:defRPr/>
              </a:pPr>
              <a:t>17.12.2018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7DD20-B5E2-4E15-95AF-2DCD99F47D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9FB15-F84F-467C-A0FA-FD6721F90897}" type="datetimeFigureOut">
              <a:rPr lang="ru-RU"/>
              <a:pPr>
                <a:defRPr/>
              </a:pPr>
              <a:t>17.12.2018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C5C0D-040B-45EB-942C-32B21C9E9D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D975130-8538-4752-B2D1-174A24F7E138}" type="datetimeFigureOut">
              <a:rPr lang="ru-RU"/>
              <a:pPr>
                <a:defRPr/>
              </a:pPr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00B82A-D67A-4818-89F8-81A34FFC4C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2425700" y="1119188"/>
            <a:ext cx="4135438" cy="2266950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ts val="1000"/>
              </a:spcAft>
            </a:pPr>
            <a:r>
              <a:rPr lang="ru-RU" sz="4000" smtClean="0">
                <a:ea typeface="Calibri" pitchFamily="34" charset="0"/>
                <a:cs typeface="Times New Roman" pitchFamily="18" charset="0"/>
              </a:rPr>
              <a:t/>
            </a:r>
            <a:br>
              <a:rPr lang="ru-RU" sz="4000" smtClean="0">
                <a:ea typeface="Calibri" pitchFamily="34" charset="0"/>
                <a:cs typeface="Times New Roman" pitchFamily="18" charset="0"/>
              </a:rPr>
            </a:br>
            <a:endParaRPr lang="ru-RU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314" name="TextBox 6"/>
          <p:cNvSpPr txBox="1">
            <a:spLocks noChangeArrowheads="1"/>
          </p:cNvSpPr>
          <p:nvPr/>
        </p:nvSpPr>
        <p:spPr bwMode="auto">
          <a:xfrm>
            <a:off x="539750" y="1071563"/>
            <a:ext cx="6119813" cy="411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>
                <a:latin typeface="Calibri" pitchFamily="34" charset="0"/>
              </a:rPr>
              <a:t>Путешест</a:t>
            </a:r>
            <a:r>
              <a:rPr lang="ru-RU" sz="6600" b="1"/>
              <a:t>в</a:t>
            </a:r>
            <a:r>
              <a:rPr lang="ru-RU" sz="6600" b="1">
                <a:latin typeface="Calibri" pitchFamily="34" charset="0"/>
              </a:rPr>
              <a:t>ие в страну </a:t>
            </a:r>
            <a:r>
              <a:rPr lang="ru-RU" sz="6600" b="1">
                <a:solidFill>
                  <a:srgbClr val="FF0000"/>
                </a:solidFill>
                <a:latin typeface="Calibri" pitchFamily="34" charset="0"/>
              </a:rPr>
              <a:t>правовых знаний</a:t>
            </a:r>
          </a:p>
        </p:txBody>
      </p:sp>
      <p:pic>
        <p:nvPicPr>
          <p:cNvPr id="13315" name="Рисунок 7" descr="image041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2588" y="2781300"/>
            <a:ext cx="1574800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Если вас ограбили:</a:t>
            </a: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1571625"/>
            <a:ext cx="4937125" cy="4572000"/>
          </a:xfrm>
        </p:spPr>
        <p:txBody>
          <a:bodyPr/>
          <a:lstStyle/>
          <a:p>
            <a:pPr marL="457200" indent="-457200" eaLnBrk="1" hangingPunct="1">
              <a:buFont typeface="Calibri" pitchFamily="34" charset="0"/>
              <a:buAutoNum type="arabicPeriod"/>
            </a:pPr>
            <a:r>
              <a:rPr lang="ru-RU" sz="2800" b="1" smtClean="0"/>
              <a:t>Позвонить и сообщить о преступлении</a:t>
            </a:r>
          </a:p>
          <a:p>
            <a:pPr marL="457200" indent="-457200" eaLnBrk="1" hangingPunct="1">
              <a:buFont typeface="Calibri" pitchFamily="34" charset="0"/>
              <a:buAutoNum type="arabicPeriod"/>
            </a:pPr>
            <a:r>
              <a:rPr lang="ru-RU" sz="2800" b="1" smtClean="0"/>
              <a:t>Внятно объяснить когда и где произошло преступление</a:t>
            </a:r>
          </a:p>
          <a:p>
            <a:pPr marL="457200" indent="-457200" eaLnBrk="1" hangingPunct="1">
              <a:buFont typeface="Calibri" pitchFamily="34" charset="0"/>
              <a:buAutoNum type="arabicPeriod"/>
            </a:pPr>
            <a:r>
              <a:rPr lang="ru-RU" sz="2800" b="1" smtClean="0"/>
              <a:t>Сообщить приметы хулиганов</a:t>
            </a:r>
          </a:p>
          <a:p>
            <a:pPr marL="457200" indent="-457200" eaLnBrk="1" hangingPunct="1">
              <a:buFont typeface="Calibri" pitchFamily="34" charset="0"/>
              <a:buAutoNum type="arabicPeriod"/>
            </a:pPr>
            <a:r>
              <a:rPr lang="ru-RU" sz="2800" b="1" smtClean="0"/>
              <a:t>Поставить в известность родителей.</a:t>
            </a:r>
          </a:p>
        </p:txBody>
      </p:sp>
      <p:pic>
        <p:nvPicPr>
          <p:cNvPr id="22531" name="Рисунок 3" descr="1262706702661_28185_200_20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1928813"/>
            <a:ext cx="2716213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88" y="500063"/>
            <a:ext cx="6635750" cy="24257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FF0000"/>
                </a:solidFill>
              </a:rPr>
              <a:t>Очевидец- </a:t>
            </a:r>
            <a:r>
              <a:rPr lang="ru-RU" sz="4000" b="1" dirty="0" smtClean="0"/>
              <a:t>не несёт ответственности за свои слова, говорит то, что видел или то, что думает о преступлении.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813" y="3143250"/>
            <a:ext cx="5565775" cy="3319463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Свидетель – </a:t>
            </a:r>
            <a:r>
              <a:rPr lang="ru-RU" sz="3600" b="1" dirty="0" smtClean="0"/>
              <a:t>несёт уголовную ответственность за дачу ложных показаний, это лицо на которое указал подозреваемый или потерпевший.</a:t>
            </a:r>
            <a:endParaRPr lang="ru-RU" sz="3600" b="1" dirty="0"/>
          </a:p>
        </p:txBody>
      </p:sp>
      <p:pic>
        <p:nvPicPr>
          <p:cNvPr id="23555" name="Рисунок 3" descr="1434_luchshie_sudi_i_sudi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8275" y="3495675"/>
            <a:ext cx="2127250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Рисунок 4" descr="MANWALK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0" y="776288"/>
            <a:ext cx="700088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Если вас задержали по подозрению в преступлении: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2143125"/>
            <a:ext cx="4587875" cy="3319463"/>
          </a:xfrm>
        </p:spPr>
        <p:txBody>
          <a:bodyPr rtlCol="0">
            <a:normAutofit fontScale="70000" lnSpcReduction="20000"/>
          </a:bodyPr>
          <a:lstStyle/>
          <a:p>
            <a:pPr marL="457200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Дежурный должен сообщить о вашем задержании родителям</a:t>
            </a:r>
          </a:p>
          <a:p>
            <a:pPr marL="457200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 не имеют права помещать в КПЗ вместе с взрослыми</a:t>
            </a:r>
          </a:p>
          <a:p>
            <a:pPr marL="457200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о заключении под стражу принимает только суд</a:t>
            </a:r>
          </a:p>
          <a:p>
            <a:pPr marL="457200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Допрос несовершеннолетнего может проходить только в присутствии педагога, адвоката или родителей</a:t>
            </a:r>
          </a:p>
        </p:txBody>
      </p:sp>
      <p:pic>
        <p:nvPicPr>
          <p:cNvPr id="24579" name="Рисунок 3" descr="504x400_2463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88" y="2357438"/>
            <a:ext cx="314007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285750" y="571500"/>
            <a:ext cx="6429375" cy="2000250"/>
          </a:xfrm>
        </p:spPr>
        <p:txBody>
          <a:bodyPr/>
          <a:lstStyle/>
          <a:p>
            <a:pPr marL="342900" indent="-342900" eaLnBrk="1" hangingPunct="1">
              <a:lnSpc>
                <a:spcPct val="115000"/>
              </a:lnSpc>
            </a:pPr>
            <a:r>
              <a:rPr lang="ru-RU" sz="3200" b="1" i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Определите виды юридической ответственности. </a:t>
            </a:r>
            <a:br>
              <a:rPr lang="ru-RU" sz="3200" b="1" i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3200" b="1" i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Установите соответствие.</a:t>
            </a:r>
            <a:r>
              <a:rPr lang="ru-RU" sz="3200" smtClean="0">
                <a:ea typeface="Calibri" pitchFamily="34" charset="0"/>
                <a:cs typeface="Times New Roman" pitchFamily="18" charset="0"/>
              </a:rPr>
              <a:t/>
            </a:r>
            <a:br>
              <a:rPr lang="ru-RU" sz="3200" smtClean="0">
                <a:ea typeface="Calibri" pitchFamily="34" charset="0"/>
                <a:cs typeface="Times New Roman" pitchFamily="18" charset="0"/>
              </a:rPr>
            </a:br>
            <a:endParaRPr lang="ru-RU" sz="3200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50" y="2571750"/>
            <a:ext cx="5857875" cy="3525838"/>
          </a:xfrm>
        </p:spPr>
        <p:txBody>
          <a:bodyPr rtlCol="0">
            <a:normAutofit/>
          </a:bodyPr>
          <a:lstStyle/>
          <a:p>
            <a:pPr marL="457200" eaLnBrk="1" fontAlgn="auto" hangingPunct="1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Виды ответственности:</a:t>
            </a:r>
            <a:endParaRPr lang="ru-RU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eaLnBrk="1" fontAlgn="auto" hangingPunct="1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А- административная </a:t>
            </a:r>
            <a:endParaRPr lang="ru-RU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eaLnBrk="1" fontAlgn="auto" hangingPunct="1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 – гражданско – правовая.</a:t>
            </a:r>
            <a:endParaRPr lang="ru-RU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eaLnBrk="1" fontAlgn="auto" hangingPunct="1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У- уголовная.</a:t>
            </a:r>
            <a:endParaRPr lang="ru-RU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eaLnBrk="1" fontAlgn="auto" hangingPunct="1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 - дисциплинарная </a:t>
            </a:r>
            <a:endParaRPr lang="ru-RU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5603" name="Рисунок 3" descr="25537-1u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88" y="2357438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ъект 2"/>
          <p:cNvSpPr>
            <a:spLocks noGrp="1"/>
          </p:cNvSpPr>
          <p:nvPr>
            <p:ph idx="1"/>
          </p:nvPr>
        </p:nvSpPr>
        <p:spPr>
          <a:xfrm>
            <a:off x="1071563" y="928688"/>
            <a:ext cx="6623050" cy="4852987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rgbClr val="000000"/>
                </a:solidFill>
                <a:latin typeface="Times New Roman" pitchFamily="18" charset="0"/>
              </a:rPr>
              <a:t>Порвал учебник одноклассника</a:t>
            </a:r>
          </a:p>
          <a:p>
            <a:pPr eaLnBrk="1" hangingPunct="1"/>
            <a:r>
              <a:rPr lang="ru-RU" sz="2800" b="1" smtClean="0">
                <a:solidFill>
                  <a:srgbClr val="000000"/>
                </a:solidFill>
                <a:latin typeface="Times New Roman" pitchFamily="18" charset="0"/>
              </a:rPr>
              <a:t>Появился на улице в нетрезвом виде </a:t>
            </a:r>
          </a:p>
          <a:p>
            <a:pPr eaLnBrk="1" hangingPunct="1"/>
            <a:r>
              <a:rPr lang="ru-RU" sz="2800" b="1" smtClean="0">
                <a:solidFill>
                  <a:srgbClr val="000000"/>
                </a:solidFill>
                <a:latin typeface="Times New Roman" pitchFamily="18" charset="0"/>
              </a:rPr>
              <a:t>Избил одноклассника </a:t>
            </a:r>
          </a:p>
          <a:p>
            <a:pPr eaLnBrk="1" hangingPunct="1"/>
            <a:r>
              <a:rPr lang="ru-RU" sz="2800" b="1" smtClean="0">
                <a:solidFill>
                  <a:srgbClr val="000000"/>
                </a:solidFill>
                <a:latin typeface="Times New Roman" pitchFamily="18" charset="0"/>
              </a:rPr>
              <a:t>Совершил кражу мобильного телефона</a:t>
            </a:r>
          </a:p>
          <a:p>
            <a:pPr eaLnBrk="1" hangingPunct="1"/>
            <a:r>
              <a:rPr lang="ru-RU" sz="2800" b="1" smtClean="0">
                <a:solidFill>
                  <a:srgbClr val="000000"/>
                </a:solidFill>
                <a:latin typeface="Times New Roman" pitchFamily="18" charset="0"/>
              </a:rPr>
              <a:t>Совершил прогул в школе </a:t>
            </a:r>
          </a:p>
          <a:p>
            <a:pPr eaLnBrk="1" hangingPunct="1"/>
            <a:r>
              <a:rPr lang="ru-RU" sz="2800" b="1" smtClean="0">
                <a:solidFill>
                  <a:srgbClr val="000000"/>
                </a:solidFill>
                <a:latin typeface="Times New Roman" pitchFamily="18" charset="0"/>
              </a:rPr>
              <a:t>Переходил дорогу в неположенном месте</a:t>
            </a:r>
          </a:p>
          <a:p>
            <a:pPr eaLnBrk="1" hangingPunct="1"/>
            <a:r>
              <a:rPr lang="ru-RU" sz="2800" b="1" smtClean="0">
                <a:solidFill>
                  <a:srgbClr val="000000"/>
                </a:solidFill>
                <a:latin typeface="Times New Roman" pitchFamily="18" charset="0"/>
              </a:rPr>
              <a:t>Разбил мячом окно</a:t>
            </a:r>
          </a:p>
          <a:p>
            <a:pPr eaLnBrk="1" hangingPunct="1"/>
            <a:r>
              <a:rPr lang="ru-RU" sz="2800" b="1" smtClean="0">
                <a:solidFill>
                  <a:srgbClr val="000000"/>
                </a:solidFill>
                <a:latin typeface="Times New Roman" pitchFamily="18" charset="0"/>
              </a:rPr>
              <a:t>Нецензурно выражался в общественном месте</a:t>
            </a:r>
            <a:endParaRPr lang="ru-RU" sz="2800" b="1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57188" y="1000125"/>
            <a:ext cx="695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Times New Roman" pitchFamily="18" charset="0"/>
              </a:rPr>
              <a:t>(Г)</a:t>
            </a:r>
            <a:endParaRPr lang="ru-RU" sz="2800" b="1">
              <a:latin typeface="Calibri" pitchFamily="34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28625" y="5500688"/>
            <a:ext cx="684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Times New Roman" pitchFamily="18" charset="0"/>
              </a:rPr>
              <a:t>(А)</a:t>
            </a:r>
            <a:endParaRPr lang="ru-RU">
              <a:latin typeface="Calibri" pitchFamily="34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28625" y="4000500"/>
            <a:ext cx="684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Times New Roman" pitchFamily="18" charset="0"/>
              </a:rPr>
              <a:t>(А)</a:t>
            </a:r>
            <a:endParaRPr lang="ru-RU">
              <a:latin typeface="Calibri" pitchFamily="34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28625" y="4857750"/>
            <a:ext cx="654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Times New Roman" pitchFamily="18" charset="0"/>
              </a:rPr>
              <a:t>(Г)</a:t>
            </a:r>
            <a:endParaRPr lang="ru-RU">
              <a:latin typeface="Calibri" pitchFamily="34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57188" y="1500188"/>
            <a:ext cx="6842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Times New Roman" pitchFamily="18" charset="0"/>
              </a:rPr>
              <a:t>(А)</a:t>
            </a: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357188" y="1928813"/>
            <a:ext cx="6873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Times New Roman" pitchFamily="18" charset="0"/>
              </a:rPr>
              <a:t>(У)</a:t>
            </a:r>
            <a:endParaRPr lang="ru-RU">
              <a:latin typeface="Calibri" pitchFamily="34" charset="0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428625" y="2500313"/>
            <a:ext cx="6873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Times New Roman" pitchFamily="18" charset="0"/>
              </a:rPr>
              <a:t>(У)</a:t>
            </a:r>
            <a:endParaRPr lang="ru-RU">
              <a:latin typeface="Calibri" pitchFamily="34" charset="0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357188" y="3357563"/>
            <a:ext cx="762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Times New Roman" pitchFamily="18" charset="0"/>
              </a:rPr>
              <a:t> (Д)</a:t>
            </a:r>
            <a:endParaRPr lang="ru-RU">
              <a:latin typeface="Calibri" pitchFamily="34" charset="0"/>
            </a:endParaRPr>
          </a:p>
        </p:txBody>
      </p:sp>
      <p:pic>
        <p:nvPicPr>
          <p:cNvPr id="26634" name="Рисунок 11" descr="457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38" y="1500188"/>
            <a:ext cx="1390650" cy="353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4000" b="1" smtClean="0">
                <a:solidFill>
                  <a:srgbClr val="FF0000"/>
                </a:solidFill>
              </a:rPr>
              <a:t>За какие правонарушения вас могут забрать в </a:t>
            </a:r>
            <a:r>
              <a:rPr lang="ru-RU" sz="4000" b="1" smtClean="0">
                <a:solidFill>
                  <a:srgbClr val="FF0000"/>
                </a:solidFill>
                <a:latin typeface="Arial" charset="0"/>
              </a:rPr>
              <a:t>полицию</a:t>
            </a:r>
            <a:r>
              <a:rPr lang="ru-RU" sz="4000" b="1" smtClean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 eaLnBrk="1" hangingPunct="1">
              <a:buFont typeface="Calibri" pitchFamily="34" charset="0"/>
              <a:buAutoNum type="arabicPeriod"/>
            </a:pPr>
            <a:r>
              <a:rPr lang="ru-RU" b="1" smtClean="0"/>
              <a:t>Нарушение правил дорожного движения</a:t>
            </a:r>
          </a:p>
          <a:p>
            <a:pPr marL="457200" indent="-457200" eaLnBrk="1" hangingPunct="1">
              <a:buFont typeface="Calibri" pitchFamily="34" charset="0"/>
              <a:buAutoNum type="arabicPeriod"/>
            </a:pPr>
            <a:r>
              <a:rPr lang="ru-RU" b="1" smtClean="0"/>
              <a:t>Распитие спиртных напитков в общественных местах и появление в пьяном виде</a:t>
            </a:r>
          </a:p>
          <a:p>
            <a:pPr marL="457200" indent="-457200" eaLnBrk="1" hangingPunct="1">
              <a:buFont typeface="Calibri" pitchFamily="34" charset="0"/>
              <a:buAutoNum type="arabicPeriod"/>
            </a:pPr>
            <a:r>
              <a:rPr lang="ru-RU" b="1" smtClean="0"/>
              <a:t>Мелкое хулиганство (драка, сквернословие…)</a:t>
            </a:r>
          </a:p>
          <a:p>
            <a:pPr marL="457200" indent="-457200" eaLnBrk="1" hangingPunct="1">
              <a:buFont typeface="Calibri" pitchFamily="34" charset="0"/>
              <a:buAutoNum type="arabicPeriod"/>
            </a:pPr>
            <a:r>
              <a:rPr lang="ru-RU" b="1" smtClean="0"/>
              <a:t>Злостное неповиновение</a:t>
            </a:r>
          </a:p>
          <a:p>
            <a:pPr marL="457200" indent="-457200" eaLnBrk="1" hangingPunct="1">
              <a:buFont typeface="Calibri" pitchFamily="34" charset="0"/>
              <a:buAutoNum type="arabicPeriod"/>
            </a:pPr>
            <a:r>
              <a:rPr lang="ru-RU" b="1" smtClean="0"/>
              <a:t>Уголовное преступление</a:t>
            </a:r>
          </a:p>
        </p:txBody>
      </p:sp>
      <p:pic>
        <p:nvPicPr>
          <p:cNvPr id="27651" name="Рисунок 3" descr="ldinfo_manual_chapter_5_clip_image02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88" y="3643313"/>
            <a:ext cx="174625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Совершайте только хорошие поступки!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8674" name="Содержимое 3" descr="_fPaCbEG5O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14625" y="1643063"/>
            <a:ext cx="3403600" cy="452596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57375" y="1571625"/>
            <a:ext cx="7072313" cy="4525963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600" b="1" dirty="0" smtClean="0"/>
              <a:t>Ежегодно подростками совершается более </a:t>
            </a:r>
            <a:r>
              <a:rPr lang="ru-RU" sz="6600" b="1" dirty="0" smtClean="0">
                <a:solidFill>
                  <a:srgbClr val="FF0000"/>
                </a:solidFill>
              </a:rPr>
              <a:t>145</a:t>
            </a:r>
            <a:r>
              <a:rPr lang="ru-RU" sz="6600" b="1" dirty="0" smtClean="0"/>
              <a:t> тысяч преступлений.</a:t>
            </a:r>
            <a:endParaRPr lang="ru-RU" sz="6600" b="1" dirty="0"/>
          </a:p>
        </p:txBody>
      </p:sp>
      <p:pic>
        <p:nvPicPr>
          <p:cNvPr id="14338" name="Рисунок 3" descr="man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571500"/>
            <a:ext cx="892175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428625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Виды юридической ответственности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2143125"/>
            <a:ext cx="5400675" cy="4525963"/>
          </a:xfrm>
        </p:spPr>
        <p:txBody>
          <a:bodyPr/>
          <a:lstStyle/>
          <a:p>
            <a:pPr eaLnBrk="1" hangingPunct="1"/>
            <a:r>
              <a:rPr lang="ru-RU" sz="3600" b="1" smtClean="0"/>
              <a:t>1. Уголовная </a:t>
            </a:r>
          </a:p>
          <a:p>
            <a:pPr eaLnBrk="1" hangingPunct="1"/>
            <a:r>
              <a:rPr lang="ru-RU" sz="3600" b="1" smtClean="0"/>
              <a:t>2. Административная</a:t>
            </a:r>
          </a:p>
          <a:p>
            <a:pPr eaLnBrk="1" hangingPunct="1"/>
            <a:r>
              <a:rPr lang="ru-RU" sz="3600" b="1" smtClean="0"/>
              <a:t>3. Дисциплинарная</a:t>
            </a:r>
          </a:p>
          <a:p>
            <a:pPr eaLnBrk="1" hangingPunct="1"/>
            <a:r>
              <a:rPr lang="ru-RU" sz="3600" b="1" smtClean="0"/>
              <a:t>4. Гражданско-правовая</a:t>
            </a:r>
          </a:p>
        </p:txBody>
      </p:sp>
      <p:pic>
        <p:nvPicPr>
          <p:cNvPr id="15363" name="Рисунок 3" descr="2a9f55c552dc1ce1f9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0" y="2428875"/>
            <a:ext cx="2500313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60350"/>
            <a:ext cx="3062287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3043238"/>
            <a:ext cx="5272088" cy="38147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>
                <a:solidFill>
                  <a:srgbClr val="002060"/>
                </a:solidFill>
                <a:latin typeface="+mn-lt"/>
              </a:rPr>
              <a:t>№1. </a:t>
            </a:r>
            <a:r>
              <a:rPr lang="ru-RU" sz="4000" b="1" dirty="0" smtClean="0">
                <a:solidFill>
                  <a:srgbClr val="002060"/>
                </a:solidFill>
                <a:latin typeface="+mn-lt"/>
              </a:rPr>
              <a:t>Серёжа </a:t>
            </a:r>
            <a:r>
              <a:rPr lang="ru-RU" sz="4000" b="1" dirty="0">
                <a:solidFill>
                  <a:srgbClr val="002060"/>
                </a:solidFill>
                <a:latin typeface="+mn-lt"/>
              </a:rPr>
              <a:t>и </a:t>
            </a:r>
            <a:r>
              <a:rPr lang="ru-RU" sz="4000" b="1" dirty="0" smtClean="0">
                <a:solidFill>
                  <a:srgbClr val="002060"/>
                </a:solidFill>
                <a:latin typeface="+mn-lt"/>
              </a:rPr>
              <a:t>Саша играли </a:t>
            </a:r>
            <a:r>
              <a:rPr lang="ru-RU" sz="4000" b="1" dirty="0">
                <a:solidFill>
                  <a:srgbClr val="002060"/>
                </a:solidFill>
                <a:latin typeface="+mn-lt"/>
              </a:rPr>
              <a:t>во дворе в мяч. </a:t>
            </a:r>
            <a:r>
              <a:rPr lang="ru-RU" sz="4000" b="1" dirty="0" smtClean="0">
                <a:solidFill>
                  <a:srgbClr val="002060"/>
                </a:solidFill>
                <a:latin typeface="+mn-lt"/>
              </a:rPr>
              <a:t>Они </a:t>
            </a:r>
            <a:r>
              <a:rPr lang="ru-RU" sz="4000" b="1" dirty="0">
                <a:solidFill>
                  <a:srgbClr val="002060"/>
                </a:solidFill>
                <a:latin typeface="+mn-lt"/>
              </a:rPr>
              <a:t>разбили мячом окно в доме соседа. Какое правонарушение совершили подростки?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929313" y="3357563"/>
            <a:ext cx="2760662" cy="2286000"/>
          </a:xfrm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643313" y="1000125"/>
            <a:ext cx="50085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гражданско – правовое</a:t>
            </a:r>
            <a:endParaRPr lang="ru-RU" sz="3600">
              <a:solidFill>
                <a:srgbClr val="FF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0" y="3933825"/>
            <a:ext cx="7200900" cy="13033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№2. </a:t>
            </a:r>
            <a:r>
              <a:rPr lang="ru-RU" b="1" dirty="0" smtClean="0"/>
              <a:t>Женю </a:t>
            </a:r>
            <a:r>
              <a:rPr lang="ru-RU" b="1" dirty="0"/>
              <a:t>задержали на улице в 23 часа 40 минут без сопровождения взрослых. Какое наказание </a:t>
            </a:r>
            <a:r>
              <a:rPr lang="ru-RU" b="1" dirty="0" smtClean="0"/>
              <a:t>грозит ему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17410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58800" y="330200"/>
            <a:ext cx="3581400" cy="2800350"/>
          </a:xfrm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357688" y="785813"/>
            <a:ext cx="38100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административная ответственность</a:t>
            </a:r>
            <a:endParaRPr lang="ru-RU">
              <a:solidFill>
                <a:srgbClr val="FF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28875" y="357188"/>
            <a:ext cx="2411413" cy="2266950"/>
          </a:xfrm>
        </p:spPr>
      </p:pic>
      <p:pic>
        <p:nvPicPr>
          <p:cNvPr id="18434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357188"/>
            <a:ext cx="214788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Прямоугольник 5"/>
          <p:cNvSpPr>
            <a:spLocks noChangeArrowheads="1"/>
          </p:cNvSpPr>
          <p:nvPr/>
        </p:nvSpPr>
        <p:spPr bwMode="auto">
          <a:xfrm>
            <a:off x="428625" y="3143250"/>
            <a:ext cx="8358188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№3. Учащиеся 7б класса перед уроком физкультуры находились в раздевалке. После звонка все ушли в спортивный зал, а Дима задержался и похитил мобильный телефон у своего одноклассника. Какое преступление совершил Дима? С какого возраста наступает ответственность за это правонарушение?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5072063" y="285750"/>
            <a:ext cx="3041650" cy="339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Уголовное</a:t>
            </a:r>
          </a:p>
          <a:p>
            <a:pPr>
              <a:lnSpc>
                <a:spcPct val="115000"/>
              </a:lnSpc>
            </a:pPr>
            <a:r>
              <a:rPr lang="ru-RU" sz="24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уголовная ответственность           </a:t>
            </a:r>
            <a:endParaRPr lang="ru-RU" sz="2400" b="1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24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наступает с 14 лет.</a:t>
            </a:r>
            <a:endParaRPr lang="ru-RU" sz="2400" b="1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endParaRPr lang="ru-RU" sz="4400" b="1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ru-RU" sz="4400">
              <a:solidFill>
                <a:srgbClr val="FF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ъект 2"/>
          <p:cNvSpPr>
            <a:spLocks noGrp="1"/>
          </p:cNvSpPr>
          <p:nvPr>
            <p:ph idx="1"/>
          </p:nvPr>
        </p:nvSpPr>
        <p:spPr>
          <a:xfrm>
            <a:off x="584200" y="3429000"/>
            <a:ext cx="7932738" cy="3071813"/>
          </a:xfrm>
        </p:spPr>
        <p:txBody>
          <a:bodyPr/>
          <a:lstStyle/>
          <a:p>
            <a:pPr marL="457200" eaLnBrk="1" hangingPunct="1">
              <a:lnSpc>
                <a:spcPct val="115000"/>
              </a:lnSpc>
              <a:buFont typeface="Arial" charset="0"/>
              <a:buNone/>
            </a:pP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№4. Рома и Петя ехали в трамвае смеялись, нецензурно выражались, агрессивно реагировали на замечания окружающих.</a:t>
            </a:r>
            <a:endParaRPr lang="ru-RU" sz="2400" b="1" smtClean="0">
              <a:ea typeface="Calibri" pitchFamily="34" charset="0"/>
              <a:cs typeface="Times New Roman" pitchFamily="18" charset="0"/>
            </a:endParaRPr>
          </a:p>
          <a:p>
            <a:pPr marL="457200" eaLnBrk="1" hangingPunct="1">
              <a:lnSpc>
                <a:spcPct val="115000"/>
              </a:lnSpc>
              <a:buFont typeface="Arial" charset="0"/>
              <a:buNone/>
            </a:pP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Какое правонарушение совершили подростки? С какого возраста наступает ответственность за это правонарушение? Какое наказание последует?</a:t>
            </a:r>
            <a:endParaRPr lang="ru-RU" sz="2400" b="1" smtClean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9458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85750"/>
            <a:ext cx="3332163" cy="295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862388" y="514350"/>
            <a:ext cx="4521200" cy="30130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285750" defTabSz="457200" fontAlgn="auto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  <a:buClr>
                <a:srgbClr val="83992A"/>
              </a:buClr>
              <a:buSzPct val="115000"/>
              <a:defRPr/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Административная ответственность</a:t>
            </a:r>
          </a:p>
          <a:p>
            <a:pPr marL="457200" indent="-285750" defTabSz="457200" fontAlgn="auto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  <a:buClr>
                <a:srgbClr val="83992A"/>
              </a:buClr>
              <a:buSzPct val="115000"/>
              <a:defRPr/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привлекаются с 16 лет</a:t>
            </a: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Наказание: штраф, предупреждение, исправительные работы.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285750" defTabSz="457200" fontAlgn="auto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  <a:buClr>
                <a:srgbClr val="83992A"/>
              </a:buClr>
              <a:buSzPct val="115000"/>
              <a:buFont typeface="Arial"/>
              <a:buChar char="•"/>
              <a:defRPr/>
            </a:pPr>
            <a:endParaRPr lang="ru-RU" sz="32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5963" y="982663"/>
            <a:ext cx="3646487" cy="1303337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Уголовная</a:t>
            </a:r>
          </a:p>
        </p:txBody>
      </p:sp>
      <p:pic>
        <p:nvPicPr>
          <p:cNvPr id="20482" name="Содержимое 3" descr="18512_s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571500"/>
            <a:ext cx="3521075" cy="3317875"/>
          </a:xfrm>
        </p:spPr>
      </p:pic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4357688" y="2214563"/>
            <a:ext cx="384016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№5. В милицию поступил звонок: «В школе заложена бомба»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33425" y="4714875"/>
            <a:ext cx="76771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Это терроризм. Ответственность наступает с 14 лет. Родители возмещают весь ущерб в связи с выездом на место происшествия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Если вас остановили на улице полицейские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9063" y="2071688"/>
            <a:ext cx="4432300" cy="3319462"/>
          </a:xfrm>
        </p:spPr>
        <p:txBody>
          <a:bodyPr rtlCol="0">
            <a:normAutofit fontScale="92500" lnSpcReduction="20000"/>
          </a:bodyPr>
          <a:lstStyle/>
          <a:p>
            <a:pPr marL="457200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smtClean="0"/>
              <a:t>Не вырываться, не кричать, не убегать</a:t>
            </a:r>
          </a:p>
          <a:p>
            <a:pPr marL="457200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smtClean="0"/>
              <a:t>Спокойно отвечать на вопросы</a:t>
            </a:r>
          </a:p>
          <a:p>
            <a:pPr marL="457200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smtClean="0"/>
              <a:t>Говорить правду</a:t>
            </a:r>
          </a:p>
          <a:p>
            <a:pPr marL="457200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smtClean="0"/>
              <a:t>Сообщить № телефона родителей или позвонить самим</a:t>
            </a:r>
            <a:endParaRPr lang="ru-RU" b="1" dirty="0"/>
          </a:p>
        </p:txBody>
      </p:sp>
      <p:pic>
        <p:nvPicPr>
          <p:cNvPr id="21507" name="Рисунок 3" descr="94656574_large_1354729814_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2071688"/>
            <a:ext cx="2824163" cy="28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</TotalTime>
  <Words>393</Words>
  <Application>Microsoft Office PowerPoint</Application>
  <PresentationFormat>Экран (4:3)</PresentationFormat>
  <Paragraphs>70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 </vt:lpstr>
      <vt:lpstr>Слайд 2</vt:lpstr>
      <vt:lpstr>Виды юридической ответственности</vt:lpstr>
      <vt:lpstr>№1. Серёжа и Саша играли во дворе в мяч. Они разбили мячом окно в доме соседа. Какое правонарушение совершили подростки? </vt:lpstr>
      <vt:lpstr>№2. Женю задержали на улице в 23 часа 40 минут без сопровождения взрослых. Какое наказание грозит ему?</vt:lpstr>
      <vt:lpstr>Слайд 6</vt:lpstr>
      <vt:lpstr>Слайд 7</vt:lpstr>
      <vt:lpstr>Уголовная</vt:lpstr>
      <vt:lpstr>Если вас остановили на улице полицейские</vt:lpstr>
      <vt:lpstr>Если вас ограбили:</vt:lpstr>
      <vt:lpstr>Очевидец- не несёт ответственности за свои слова, говорит то, что видел или то, что думает о преступлении. </vt:lpstr>
      <vt:lpstr>Если вас задержали по подозрению в преступлении: </vt:lpstr>
      <vt:lpstr>Определите виды юридической ответственности.  Установите соответствие. </vt:lpstr>
      <vt:lpstr>Слайд 14</vt:lpstr>
      <vt:lpstr>За какие правонарушения вас могут забрать в полицию?</vt:lpstr>
      <vt:lpstr>Совершайте только хорошие поступки!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Лариса</dc:creator>
  <cp:lastModifiedBy>OEM</cp:lastModifiedBy>
  <cp:revision>9</cp:revision>
  <dcterms:created xsi:type="dcterms:W3CDTF">2013-10-05T04:09:32Z</dcterms:created>
  <dcterms:modified xsi:type="dcterms:W3CDTF">2018-12-17T09:08:47Z</dcterms:modified>
</cp:coreProperties>
</file>