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2" r:id="rId4"/>
    <p:sldId id="261" r:id="rId5"/>
    <p:sldId id="258" r:id="rId6"/>
    <p:sldId id="260" r:id="rId7"/>
    <p:sldId id="280" r:id="rId8"/>
    <p:sldId id="273" r:id="rId9"/>
    <p:sldId id="265" r:id="rId10"/>
    <p:sldId id="270" r:id="rId11"/>
    <p:sldId id="262" r:id="rId12"/>
    <p:sldId id="268" r:id="rId13"/>
    <p:sldId id="285" r:id="rId14"/>
    <p:sldId id="276" r:id="rId15"/>
    <p:sldId id="277" r:id="rId16"/>
    <p:sldId id="259" r:id="rId17"/>
    <p:sldId id="278" r:id="rId18"/>
    <p:sldId id="283" r:id="rId19"/>
    <p:sldId id="284" r:id="rId20"/>
    <p:sldId id="272" r:id="rId21"/>
    <p:sldId id="271" r:id="rId22"/>
    <p:sldId id="269" r:id="rId23"/>
    <p:sldId id="274" r:id="rId24"/>
    <p:sldId id="275" r:id="rId25"/>
    <p:sldId id="264" r:id="rId26"/>
    <p:sldId id="263" r:id="rId27"/>
    <p:sldId id="267" r:id="rId28"/>
    <p:sldId id="286" r:id="rId29"/>
    <p:sldId id="287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ский\Pictures\ОЧПЛ\ОЧПЛ1.jpg"/>
          <p:cNvPicPr>
            <a:picLocks noChangeAspect="1" noChangeArrowheads="1"/>
          </p:cNvPicPr>
          <p:nvPr/>
        </p:nvPicPr>
        <p:blipFill>
          <a:blip r:embed="rId2" cstate="print"/>
          <a:srcRect t="42055" b="5605"/>
          <a:stretch>
            <a:fillRect/>
          </a:stretch>
        </p:blipFill>
        <p:spPr bwMode="auto">
          <a:xfrm>
            <a:off x="539552" y="0"/>
            <a:ext cx="79818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Ф.Абрамов</a:t>
            </a:r>
            <a:b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 чём плачут лошади»</a:t>
            </a:r>
            <a:b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 в 7 классе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5178306" cy="1052736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algn="l"/>
            <a:r>
              <a:rPr lang="ru-RU" sz="3400" b="1" i="1" dirty="0" smtClean="0">
                <a:solidFill>
                  <a:srgbClr val="C00000"/>
                </a:solidFill>
              </a:rPr>
              <a:t>П</a:t>
            </a:r>
            <a:r>
              <a:rPr lang="ru-RU" sz="3400" b="1" i="1" dirty="0" smtClean="0">
                <a:solidFill>
                  <a:srgbClr val="C00000"/>
                </a:solidFill>
              </a:rPr>
              <a:t>риёмы смыслового чтения в анализе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произедения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pPr algn="l"/>
            <a:r>
              <a:rPr lang="ru-RU" sz="3400" b="1" i="1" dirty="0" smtClean="0">
                <a:solidFill>
                  <a:srgbClr val="C00000"/>
                </a:solidFill>
              </a:rPr>
              <a:t>п</a:t>
            </a:r>
            <a:r>
              <a:rPr lang="ru-RU" sz="3400" b="1" i="1" dirty="0" smtClean="0">
                <a:solidFill>
                  <a:srgbClr val="C00000"/>
                </a:solidFill>
              </a:rPr>
              <a:t>одготовила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Хлебенкова</a:t>
            </a:r>
            <a:r>
              <a:rPr lang="ru-RU" sz="3400" b="1" i="1" dirty="0" smtClean="0">
                <a:solidFill>
                  <a:srgbClr val="C00000"/>
                </a:solidFill>
              </a:rPr>
              <a:t> Маргарита </a:t>
            </a:r>
            <a:r>
              <a:rPr lang="ru-RU" sz="3400" b="1" i="1" dirty="0" smtClean="0">
                <a:solidFill>
                  <a:srgbClr val="C00000"/>
                </a:solidFill>
              </a:rPr>
              <a:t>Петровна, учитель русского языка и литературы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r>
              <a:rPr lang="ru-RU" sz="2300" b="1" i="1" dirty="0" smtClean="0">
                <a:solidFill>
                  <a:srgbClr val="C00000"/>
                </a:solidFill>
              </a:rPr>
              <a:t> 2019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усский\Pictures\ОЧПЛ\ОЧПЛ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566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 коня художники использовали в  картинах…</a:t>
            </a:r>
            <a:endParaRPr lang="ru-RU" dirty="0"/>
          </a:p>
        </p:txBody>
      </p:sp>
      <p:pic>
        <p:nvPicPr>
          <p:cNvPr id="7170" name="Picture 2" descr="C:\Users\Русский\Pictures\ОЧПЛ\ОЧПЛ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829540" cy="3600400"/>
          </a:xfrm>
          <a:prstGeom prst="rect">
            <a:avLst/>
          </a:prstGeom>
          <a:noFill/>
        </p:spPr>
      </p:pic>
      <p:pic>
        <p:nvPicPr>
          <p:cNvPr id="4" name="Picture 2" descr="C:\Users\Русский\Pictures\ОЧПЛ\ОЧПЛ22.jpg"/>
          <p:cNvPicPr>
            <a:picLocks noChangeAspect="1" noChangeArrowheads="1"/>
          </p:cNvPicPr>
          <p:nvPr/>
        </p:nvPicPr>
        <p:blipFill>
          <a:blip r:embed="rId3" cstate="print"/>
          <a:srcRect r="50949"/>
          <a:stretch>
            <a:fillRect/>
          </a:stretch>
        </p:blipFill>
        <p:spPr bwMode="auto">
          <a:xfrm>
            <a:off x="179512" y="1700808"/>
            <a:ext cx="3816424" cy="485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...А писатели - в произведениях</a:t>
            </a:r>
            <a:endParaRPr lang="ru-RU" dirty="0"/>
          </a:p>
        </p:txBody>
      </p:sp>
      <p:pic>
        <p:nvPicPr>
          <p:cNvPr id="13314" name="Picture 2" descr="C:\Users\Русский\Pictures\ОЧПЛ\ОЧПЛ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624736" cy="506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Главный образ произведения</a:t>
            </a:r>
            <a:endParaRPr lang="ru-RU" dirty="0"/>
          </a:p>
        </p:txBody>
      </p:sp>
      <p:pic>
        <p:nvPicPr>
          <p:cNvPr id="1026" name="Picture 2" descr="C:\Users\Русский\Pictures\ОЧПЛ\ОЧПЛ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038600" cy="2240900"/>
          </a:xfrm>
          <a:prstGeom prst="rect">
            <a:avLst/>
          </a:prstGeom>
          <a:noFill/>
        </p:spPr>
      </p:pic>
      <p:pic>
        <p:nvPicPr>
          <p:cNvPr id="1027" name="Picture 3" descr="C:\Users\Русский\Pictures\ОЧПЛ\ОЧПЛ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49460"/>
            <a:ext cx="4464496" cy="3522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204864"/>
            <a:ext cx="229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с терминами. </a:t>
            </a:r>
          </a:p>
          <a:p>
            <a:pPr algn="ctr"/>
            <a:r>
              <a:rPr lang="ru-RU" dirty="0" smtClean="0"/>
              <a:t>Лошадиная масть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Задание 1.</a:t>
            </a:r>
            <a:r>
              <a:rPr lang="ru-RU" sz="2400" dirty="0" smtClean="0"/>
              <a:t> Составьте </a:t>
            </a:r>
            <a:r>
              <a:rPr lang="ru-RU" sz="2400" dirty="0" err="1" smtClean="0"/>
              <a:t>синквейн</a:t>
            </a:r>
            <a:endParaRPr lang="ru-RU" sz="2400" dirty="0"/>
          </a:p>
        </p:txBody>
      </p:sp>
      <p:pic>
        <p:nvPicPr>
          <p:cNvPr id="20482" name="Picture 2" descr="C:\Users\Русский\Pictures\ОЧПЛ\ОЧПЛ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51764" cy="529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71472" y="857232"/>
          <a:ext cx="8291515" cy="4663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71768"/>
                <a:gridCol w="2000264"/>
                <a:gridCol w="1857388"/>
                <a:gridCol w="1862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</a:t>
                      </a:r>
                      <a:r>
                        <a:rPr lang="ru-RU" dirty="0" err="1" smtClean="0"/>
                        <a:t>синквейна</a:t>
                      </a:r>
                      <a:r>
                        <a:rPr lang="ru-RU" dirty="0" smtClean="0"/>
                        <a:t> (стихотворения)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Варианты ответов обучающихся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r>
                        <a:rPr lang="ru-RU" baseline="0" dirty="0" smtClean="0"/>
                        <a:t> – </a:t>
                      </a:r>
                    </a:p>
                    <a:p>
                      <a:r>
                        <a:rPr lang="ru-RU" dirty="0" smtClean="0"/>
                        <a:t>1 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Рыжуха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Лошадь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Кобылка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темы – </a:t>
                      </a:r>
                    </a:p>
                    <a:p>
                      <a:r>
                        <a:rPr lang="ru-RU" dirty="0" smtClean="0"/>
                        <a:t>2 прилагательных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Молодая, любопытная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Печальная, искренняя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Добрая, покладистая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действия в рамках темы – </a:t>
                      </a:r>
                    </a:p>
                    <a:p>
                      <a:r>
                        <a:rPr lang="ru-RU" dirty="0" smtClean="0"/>
                        <a:t>3 глагола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Интересовалась, переспрашивала, плакала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Умоляла,</a:t>
                      </a:r>
                    </a:p>
                    <a:p>
                      <a:r>
                        <a:rPr lang="ru-RU" dirty="0" smtClean="0"/>
                        <a:t>ждала,</a:t>
                      </a:r>
                    </a:p>
                    <a:p>
                      <a:r>
                        <a:rPr lang="ru-RU" dirty="0" smtClean="0"/>
                        <a:t>переживала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Подбиралась, вытягивалась,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глядела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</a:t>
                      </a:r>
                      <a:r>
                        <a:rPr lang="ru-RU" baseline="0" dirty="0" smtClean="0"/>
                        <a:t> автора к теме –п</a:t>
                      </a:r>
                      <a:r>
                        <a:rPr lang="ru-RU" dirty="0" smtClean="0"/>
                        <a:t>редложение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 из 4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мольбой подняла глаза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Рыжуха молча продолжала плакать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Спорила с другими лошадями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Эмоции по теме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существительное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Бедолага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Подруга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Совершенствуем свою речь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Русский\Pictures\ОЧПЛ\ОЧПЛ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300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8152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Задание 2.</a:t>
            </a:r>
            <a:r>
              <a:rPr lang="ru-RU" sz="2400" dirty="0" smtClean="0"/>
              <a:t> Выпишите из отрывка художественные средства, </a:t>
            </a:r>
          </a:p>
          <a:p>
            <a:r>
              <a:rPr lang="ru-RU" sz="2400" dirty="0" smtClean="0"/>
              <a:t>аргументируйте их использование в речи.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Вариант ответа обучающихся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052737"/>
          <a:ext cx="8229600" cy="55485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451720"/>
                <a:gridCol w="3034680"/>
              </a:tblGrid>
              <a:tr h="4289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Фигуры речи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7721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1)С надеждой, с мольбой</a:t>
                      </a:r>
                      <a:endParaRPr lang="ru-RU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1,2,3 –</a:t>
                      </a:r>
                      <a:r>
                        <a:rPr lang="ru-RU" sz="2400" baseline="0" dirty="0" smtClean="0"/>
                        <a:t> г</a:t>
                      </a:r>
                      <a:r>
                        <a:rPr lang="ru-RU" sz="2400" dirty="0" smtClean="0"/>
                        <a:t>радация - 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2,3 – антитеза</a:t>
                      </a:r>
                      <a:r>
                        <a:rPr lang="ru-RU" sz="2400" baseline="0" dirty="0" smtClean="0"/>
                        <a:t>  - </a:t>
                      </a:r>
                      <a:endParaRPr lang="ru-RU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Придают отрывку выразительность:</a:t>
                      </a:r>
                    </a:p>
                    <a:p>
                      <a:r>
                        <a:rPr lang="ru-RU" sz="2000" dirty="0" smtClean="0"/>
                        <a:t>расположение слов по нарастанию усиливает значимость</a:t>
                      </a:r>
                      <a:r>
                        <a:rPr lang="ru-RU" sz="2000" baseline="0" dirty="0" smtClean="0"/>
                        <a:t> лошади в жизни человека, а</a:t>
                      </a:r>
                      <a:r>
                        <a:rPr lang="ru-RU" sz="2000" dirty="0" smtClean="0"/>
                        <a:t> убывание</a:t>
                      </a:r>
                      <a:r>
                        <a:rPr lang="ru-RU" sz="2000" baseline="0" dirty="0" smtClean="0"/>
                        <a:t> -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aseline="0" dirty="0" smtClean="0"/>
                        <a:t> незначительность человека;</a:t>
                      </a:r>
                    </a:p>
                    <a:p>
                      <a:r>
                        <a:rPr lang="ru-RU" sz="2000" dirty="0" smtClean="0"/>
                        <a:t>Противопоставление с помощью антонимов</a:t>
                      </a:r>
                      <a:r>
                        <a:rPr lang="ru-RU" sz="2000" baseline="0" dirty="0" smtClean="0"/>
                        <a:t> подчёркивает положительность лошади и отрицательность поступка человека.</a:t>
                      </a:r>
                      <a:endParaRPr lang="ru-RU" sz="2000" dirty="0"/>
                    </a:p>
                  </a:txBody>
                  <a:tcPr/>
                </a:tc>
              </a:tr>
              <a:tr h="2144983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2)Огромные,</a:t>
                      </a:r>
                      <a:r>
                        <a:rPr lang="ru-RU" sz="2400" baseline="0" dirty="0" smtClean="0"/>
                        <a:t> глубокие (в фиолетовой глубине)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418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3)Маленького, крохотного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Задание 3. </a:t>
            </a:r>
            <a:r>
              <a:rPr lang="ru-RU" sz="2400" dirty="0" smtClean="0"/>
              <a:t>Объясните значение слов и словосочетаний, подберите к ним синонимы: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мольба</a:t>
            </a:r>
          </a:p>
          <a:p>
            <a:pPr algn="ctr"/>
            <a:r>
              <a:rPr lang="ru-RU" sz="4000" dirty="0" smtClean="0"/>
              <a:t>хватит киснуть</a:t>
            </a:r>
          </a:p>
          <a:p>
            <a:pPr algn="ctr"/>
            <a:r>
              <a:rPr lang="ru-RU" sz="4000" dirty="0" smtClean="0"/>
              <a:t>нелепый</a:t>
            </a:r>
          </a:p>
          <a:p>
            <a:pPr algn="ctr"/>
            <a:r>
              <a:rPr lang="ru-RU" sz="4000" dirty="0" smtClean="0"/>
              <a:t>доходяга</a:t>
            </a:r>
          </a:p>
          <a:p>
            <a:pPr algn="ctr"/>
            <a:r>
              <a:rPr lang="ru-RU" sz="4000" dirty="0" smtClean="0"/>
              <a:t>беспечальное житьё</a:t>
            </a:r>
          </a:p>
          <a:p>
            <a:pPr algn="ctr"/>
            <a:r>
              <a:rPr lang="ru-RU" sz="4000" dirty="0" smtClean="0"/>
              <a:t>бедолага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ответа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7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Слова и словосочетания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Их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Синонимы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Мольба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Просьба о помощи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Просьба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Хватит киснуть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Надо перестать грустить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Хватит грустить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Нелепый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Человек,</a:t>
                      </a:r>
                      <a:r>
                        <a:rPr lang="ru-RU" baseline="0" dirty="0" smtClean="0"/>
                        <a:t> в</a:t>
                      </a:r>
                      <a:r>
                        <a:rPr lang="ru-RU" dirty="0" smtClean="0"/>
                        <a:t>ыглядящий смешно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Смешной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Доходяга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Человек, имеющий мало жизненных сил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Худой, тощий, слабый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Беспечальное житьё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Весёлая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жизнь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Безбедное, весёлое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Бедолага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Человек, много потерявший и пострадавший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Страдалец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План: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003232" cy="478539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Фёдор Абрамов 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«деревенская проза»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«Лошадиная история»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Главный образ произведения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Совершенствуем речь</a:t>
            </a:r>
          </a:p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Размышляем о прочитанном</a:t>
            </a:r>
          </a:p>
          <a:p>
            <a:pPr algn="ctr"/>
            <a:r>
              <a:rPr lang="ru-RU" sz="4000" dirty="0" smtClean="0"/>
              <a:t>Рефлексия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Размышляем о прочитанном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038600" cy="51020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i="1" dirty="0" smtClean="0"/>
              <a:t>Задание 4. </a:t>
            </a:r>
            <a:r>
              <a:rPr lang="ru-RU" sz="2600" dirty="0" smtClean="0"/>
              <a:t>Устно ответьте на вопросы:</a:t>
            </a:r>
          </a:p>
          <a:p>
            <a:r>
              <a:rPr lang="ru-RU" sz="2600" dirty="0" smtClean="0"/>
              <a:t>В чём смысл названия рассказа?</a:t>
            </a:r>
          </a:p>
          <a:p>
            <a:r>
              <a:rPr lang="ru-RU" sz="2600" dirty="0" smtClean="0"/>
              <a:t> Как вы понимаете слова писателя «в каждом из нас, должно быть,  живёт пушкинский вещий Олег…»?</a:t>
            </a:r>
          </a:p>
          <a:p>
            <a:r>
              <a:rPr lang="ru-RU" sz="2600" dirty="0" smtClean="0"/>
              <a:t>Чем примечателен диалог автора и его любимицы Рыжухи?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503001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i="1" dirty="0" smtClean="0"/>
              <a:t>Задание 4. </a:t>
            </a:r>
            <a:r>
              <a:rPr lang="ru-RU" sz="2600" dirty="0" smtClean="0"/>
              <a:t>Письменно ответьте на вопросы:</a:t>
            </a:r>
          </a:p>
          <a:p>
            <a:r>
              <a:rPr lang="ru-RU" sz="2600" dirty="0" smtClean="0"/>
              <a:t>В чём непоправимость  поступка героя?</a:t>
            </a:r>
          </a:p>
          <a:p>
            <a:r>
              <a:rPr lang="ru-RU" sz="2600" dirty="0" smtClean="0"/>
              <a:t>Почему герой не ответил на вопрос, ответ на который ждала лошадь?*</a:t>
            </a:r>
          </a:p>
          <a:p>
            <a:r>
              <a:rPr lang="ru-RU" sz="2600" dirty="0" smtClean="0"/>
              <a:t>Почему герой понял, что он совершил что-то непоправимое страшное?*</a:t>
            </a:r>
          </a:p>
          <a:p>
            <a:pPr>
              <a:buNone/>
            </a:pPr>
            <a:r>
              <a:rPr lang="ru-RU" sz="2600" dirty="0" smtClean="0"/>
              <a:t>*</a:t>
            </a:r>
            <a:r>
              <a:rPr lang="ru-RU" sz="1900" b="1" i="1" dirty="0" smtClean="0"/>
              <a:t>Задания повышенной сложности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усский\Pictures\ОЧПЛ\ОЧПЛ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698" r="9067"/>
          <a:stretch>
            <a:fillRect/>
          </a:stretch>
        </p:blipFill>
        <p:spPr bwMode="auto">
          <a:xfrm>
            <a:off x="827584" y="52482"/>
            <a:ext cx="7280519" cy="680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усский\Pictures\ОЧПЛ\ОЧПЛ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21" t="5602" r="1681"/>
          <a:stretch>
            <a:fillRect/>
          </a:stretch>
        </p:blipFill>
        <p:spPr bwMode="auto">
          <a:xfrm>
            <a:off x="0" y="0"/>
            <a:ext cx="902441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усский\Pictures\ОЧПЛ\ОЧПЛ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68972" cy="49325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4000" dirty="0" smtClean="0"/>
              <a:t>Чем примечателен диалог автора и его любимицы Рыжухи?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усский\Pictures\ОЧПЛ\ОЧПЛ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42734" cy="4805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чём непоправимость  </a:t>
            </a:r>
          </a:p>
          <a:p>
            <a:r>
              <a:rPr lang="ru-RU" sz="4000" dirty="0" smtClean="0"/>
              <a:t>поступка героя?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усский\Pictures\ОЧПЛ\ОЧПЛ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40352" cy="37606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670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dirty="0" smtClean="0"/>
              <a:t>*Задания повышенной сложности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*Ответ вам подскажет отрывок из стихотворения</a:t>
            </a:r>
            <a:endParaRPr lang="ru-RU" dirty="0"/>
          </a:p>
        </p:txBody>
      </p:sp>
      <p:pic>
        <p:nvPicPr>
          <p:cNvPr id="8194" name="Picture 2" descr="C:\Users\Русский\Pictures\ОЧПЛ\ОЧПЛ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2952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*Вариант ответа. Сравни со своим</a:t>
            </a:r>
            <a:endParaRPr lang="ru-RU" i="1" dirty="0"/>
          </a:p>
        </p:txBody>
      </p:sp>
      <p:pic>
        <p:nvPicPr>
          <p:cNvPr id="12290" name="Picture 2" descr="C:\Users\Русский\Pictures\ОЧПЛ\ОЧПЛ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0151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 «Шесть шляп мышления»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8186766" cy="571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Задание 5. </a:t>
            </a:r>
            <a:r>
              <a:rPr lang="ru-RU" sz="2400" dirty="0" smtClean="0"/>
              <a:t>Выберите шляпу и подготовьте устный ответ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901" t="10404" r="7668" b="4633"/>
          <a:stretch>
            <a:fillRect/>
          </a:stretch>
        </p:blipFill>
        <p:spPr bwMode="auto">
          <a:xfrm>
            <a:off x="785786" y="1428736"/>
            <a:ext cx="7205033" cy="51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«Светофор»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600200"/>
            <a:ext cx="811532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Выберите для себя одну из фраз и дополните её: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2400" dirty="0" smtClean="0"/>
              <a:t>Я поработал(а) на уроке, часть материала понял(а) </a:t>
            </a:r>
          </a:p>
          <a:p>
            <a:pPr>
              <a:buNone/>
            </a:pPr>
            <a:r>
              <a:rPr lang="ru-RU" sz="2400" dirty="0" smtClean="0"/>
              <a:t>                 сам(а), часть мне помог(</a:t>
            </a:r>
            <a:r>
              <a:rPr lang="ru-RU" sz="2400" dirty="0" err="1" smtClean="0"/>
              <a:t>ла</a:t>
            </a:r>
            <a:r>
              <a:rPr lang="ru-RU" sz="2400" dirty="0" smtClean="0"/>
              <a:t>) усвоить(…), а ещё часть будет </a:t>
            </a:r>
          </a:p>
          <a:p>
            <a:pPr>
              <a:buNone/>
            </a:pPr>
            <a:r>
              <a:rPr lang="ru-RU" sz="2400" dirty="0" smtClean="0"/>
              <a:t>                 моим домашним заданием.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400" dirty="0" smtClean="0"/>
              <a:t>Я хорошо поработал(а) на уроке, но этот  (…) материал</a:t>
            </a:r>
          </a:p>
          <a:p>
            <a:pPr>
              <a:buNone/>
            </a:pPr>
            <a:r>
              <a:rPr lang="ru-RU" sz="2400" dirty="0" smtClean="0"/>
              <a:t>                  мне нужно дома ещё изучить.  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400" dirty="0" smtClean="0"/>
              <a:t>Я отлично поработал(а) на уроке, понял(а) материал,  </a:t>
            </a:r>
          </a:p>
          <a:p>
            <a:pPr>
              <a:buNone/>
            </a:pPr>
            <a:r>
              <a:rPr lang="ru-RU" sz="2400" dirty="0" smtClean="0"/>
              <a:t>                дома я могу изучить дополнительную информацию.            </a:t>
            </a:r>
          </a:p>
        </p:txBody>
      </p:sp>
      <p:sp>
        <p:nvSpPr>
          <p:cNvPr id="5" name="Овал 4"/>
          <p:cNvSpPr/>
          <p:nvPr/>
        </p:nvSpPr>
        <p:spPr>
          <a:xfrm>
            <a:off x="857224" y="2928934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4214818"/>
            <a:ext cx="714380" cy="7143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5286388"/>
            <a:ext cx="714380" cy="7143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Эпиграф</a:t>
            </a:r>
            <a:endParaRPr lang="ru-RU" dirty="0"/>
          </a:p>
        </p:txBody>
      </p:sp>
      <p:pic>
        <p:nvPicPr>
          <p:cNvPr id="2050" name="Picture 2" descr="C:\Users\Русский\Pictures\ОЧПЛ\ОЧПЛ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71418" cy="486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Послесловие</a:t>
            </a:r>
            <a:endParaRPr lang="ru-RU" dirty="0"/>
          </a:p>
        </p:txBody>
      </p:sp>
      <p:pic>
        <p:nvPicPr>
          <p:cNvPr id="3" name="Picture 2" descr="C:\Users\Русский\Pictures\ОЧПЛ\ОЧПЛ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36771" cy="5202578"/>
          </a:xfrm>
          <a:prstGeom prst="rect">
            <a:avLst/>
          </a:prstGeom>
          <a:noFill/>
        </p:spPr>
      </p:pic>
      <p:pic>
        <p:nvPicPr>
          <p:cNvPr id="4" name="Picture 3" descr="C:\Users\Русский\Pictures\ОЧПЛ\ОЧПЛ4.jpg"/>
          <p:cNvPicPr>
            <a:picLocks noChangeAspect="1" noChangeArrowheads="1"/>
          </p:cNvPicPr>
          <p:nvPr/>
        </p:nvPicPr>
        <p:blipFill>
          <a:blip r:embed="rId3" cstate="print"/>
          <a:srcRect l="24091" r="22137"/>
          <a:stretch>
            <a:fillRect/>
          </a:stretch>
        </p:blipFill>
        <p:spPr bwMode="auto">
          <a:xfrm>
            <a:off x="4644008" y="1772816"/>
            <a:ext cx="3096344" cy="46067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Фёдор Александрович Абрамов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29 февраля 1920 – 14 мая 1983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Русский\Pictures\ОЧПЛ\ОЧПЛ15.jpg"/>
          <p:cNvPicPr>
            <a:picLocks noChangeAspect="1" noChangeArrowheads="1"/>
          </p:cNvPicPr>
          <p:nvPr/>
        </p:nvPicPr>
        <p:blipFill>
          <a:blip r:embed="rId2" cstate="print"/>
          <a:srcRect l="25000" b="16218"/>
          <a:stretch>
            <a:fillRect/>
          </a:stretch>
        </p:blipFill>
        <p:spPr bwMode="auto">
          <a:xfrm>
            <a:off x="7164288" y="3356992"/>
            <a:ext cx="1512168" cy="163041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6768752" cy="531805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Родился в семье крестьян в деревне Веркола Архангельской области.</a:t>
            </a:r>
          </a:p>
          <a:p>
            <a:r>
              <a:rPr lang="ru-RU" dirty="0" smtClean="0"/>
              <a:t>В 1938 году с отличием окончил школу и был зачислен без экзаменов на филологический факультет Ленинградского университета .</a:t>
            </a:r>
          </a:p>
          <a:p>
            <a:r>
              <a:rPr lang="ru-RU" dirty="0" smtClean="0"/>
              <a:t>В первые дни </a:t>
            </a:r>
            <a:r>
              <a:rPr lang="ru-RU" dirty="0" err="1" smtClean="0"/>
              <a:t>ВОв</a:t>
            </a:r>
            <a:r>
              <a:rPr lang="ru-RU" dirty="0" smtClean="0"/>
              <a:t> студент-третьекурсник ушёл на фронт, сдав экзамены, чтобы «не было хвостов».</a:t>
            </a:r>
          </a:p>
          <a:p>
            <a:r>
              <a:rPr lang="ru-RU" dirty="0" smtClean="0"/>
              <a:t>Участвовал в обороне Ленинграда, был ранен</a:t>
            </a:r>
          </a:p>
          <a:p>
            <a:r>
              <a:rPr lang="ru-RU" dirty="0" smtClean="0"/>
              <a:t>После войны работал преподавателем и создавал произведения.</a:t>
            </a:r>
          </a:p>
          <a:p>
            <a:r>
              <a:rPr lang="ru-RU" dirty="0" smtClean="0"/>
              <a:t>Самые известные из них «Братья и сёстры», «Две зимы и три лета», «</a:t>
            </a:r>
            <a:r>
              <a:rPr lang="ru-RU" dirty="0" err="1" smtClean="0"/>
              <a:t>Пряслины</a:t>
            </a:r>
            <a:r>
              <a:rPr lang="ru-RU" dirty="0" smtClean="0"/>
              <a:t>», «Пути-перепутья» и т.д.</a:t>
            </a:r>
          </a:p>
          <a:p>
            <a:r>
              <a:rPr lang="ru-RU" dirty="0" smtClean="0"/>
              <a:t>Девизом его творчества можно считать слова: </a:t>
            </a:r>
            <a:r>
              <a:rPr lang="ru-RU" b="1" dirty="0" smtClean="0"/>
              <a:t>«Будить человека в человеке».</a:t>
            </a:r>
          </a:p>
          <a:p>
            <a:endParaRPr lang="ru-RU" dirty="0"/>
          </a:p>
        </p:txBody>
      </p:sp>
      <p:pic>
        <p:nvPicPr>
          <p:cNvPr id="3" name="Picture 2" descr="C:\Users\Русский\Pictures\ОЧПЛ\фа6.jpg"/>
          <p:cNvPicPr>
            <a:picLocks noChangeAspect="1" noChangeArrowheads="1"/>
          </p:cNvPicPr>
          <p:nvPr/>
        </p:nvPicPr>
        <p:blipFill>
          <a:blip r:embed="rId3" cstate="print"/>
          <a:srcRect b="6659"/>
          <a:stretch>
            <a:fillRect/>
          </a:stretch>
        </p:blipFill>
        <p:spPr bwMode="auto">
          <a:xfrm>
            <a:off x="7164288" y="1484784"/>
            <a:ext cx="1446473" cy="1800200"/>
          </a:xfrm>
          <a:prstGeom prst="rect">
            <a:avLst/>
          </a:prstGeom>
          <a:noFill/>
        </p:spPr>
      </p:pic>
      <p:pic>
        <p:nvPicPr>
          <p:cNvPr id="1027" name="Picture 3" descr="C:\Users\Русский\Pictures\ОЧПЛ\фа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48556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854" b="1930"/>
          <a:stretch>
            <a:fillRect/>
          </a:stretch>
        </p:blipFill>
        <p:spPr bwMode="auto">
          <a:xfrm>
            <a:off x="899592" y="404664"/>
            <a:ext cx="70567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ский\Pictures\ОЧПЛ\ОЧПЛ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2092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ский\Pictures\ОЧПЛ\ОЧПЛ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477" t="16938" r="41121" b="7165"/>
          <a:stretch>
            <a:fillRect/>
          </a:stretch>
        </p:blipFill>
        <p:spPr bwMode="auto">
          <a:xfrm>
            <a:off x="179512" y="1628800"/>
            <a:ext cx="3888432" cy="43060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2983" y="188640"/>
            <a:ext cx="525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«Лошадиная история»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Русский\Pictures\ОЧПЛ\ОЧПЛ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6223" t="6853" r="7159" b="49533"/>
          <a:stretch>
            <a:fillRect/>
          </a:stretch>
        </p:blipFill>
        <p:spPr bwMode="auto">
          <a:xfrm>
            <a:off x="4283968" y="3933056"/>
            <a:ext cx="2232248" cy="2694092"/>
          </a:xfrm>
          <a:prstGeom prst="rect">
            <a:avLst/>
          </a:prstGeom>
          <a:noFill/>
        </p:spPr>
      </p:pic>
      <p:pic>
        <p:nvPicPr>
          <p:cNvPr id="9" name="Picture 2" descr="C:\Users\Русский\Pictures\ОЧПЛ\2019-03-06-20-08-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970" r="17910" b="8458"/>
          <a:stretch>
            <a:fillRect/>
          </a:stretch>
        </p:blipFill>
        <p:spPr bwMode="auto">
          <a:xfrm>
            <a:off x="4716016" y="1124744"/>
            <a:ext cx="3312368" cy="2589670"/>
          </a:xfrm>
          <a:prstGeom prst="rect">
            <a:avLst/>
          </a:prstGeom>
          <a:noFill/>
        </p:spPr>
      </p:pic>
      <p:pic>
        <p:nvPicPr>
          <p:cNvPr id="8" name="Picture 2" descr="C:\Users\Русский\Pictures\ОЧПЛ\ОЧПЛ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5305" t="55451" r="8077" b="2181"/>
          <a:stretch>
            <a:fillRect/>
          </a:stretch>
        </p:blipFill>
        <p:spPr bwMode="auto">
          <a:xfrm>
            <a:off x="6588224" y="3933056"/>
            <a:ext cx="2304256" cy="270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усский\Pictures\ОЧПЛ\ОЧПЛ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" y="260648"/>
            <a:ext cx="9000604" cy="6048672"/>
          </a:xfrm>
          <a:prstGeom prst="rect">
            <a:avLst/>
          </a:prstGeom>
          <a:noFill/>
        </p:spPr>
      </p:pic>
      <p:pic>
        <p:nvPicPr>
          <p:cNvPr id="6" name="Picture 2" descr="C:\Users\Русский\Pictures\ОЧПЛ\ОЧПЛ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7312" b="17308"/>
          <a:stretch>
            <a:fillRect/>
          </a:stretch>
        </p:blipFill>
        <p:spPr bwMode="auto">
          <a:xfrm>
            <a:off x="6300192" y="3717032"/>
            <a:ext cx="284380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коня не обходились праздники</a:t>
            </a:r>
            <a:endParaRPr lang="ru-RU" dirty="0"/>
          </a:p>
        </p:txBody>
      </p:sp>
      <p:pic>
        <p:nvPicPr>
          <p:cNvPr id="10242" name="Picture 2" descr="C:\Users\Русский\Pictures\ОЧПЛ\ОЧПЛ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509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554</Words>
  <Application>Microsoft Office PowerPoint</Application>
  <PresentationFormat>Экран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Ф.Абрамов  «О чём плачут лошади» урок литературы в 7 классе</vt:lpstr>
      <vt:lpstr>План:</vt:lpstr>
      <vt:lpstr>Эпиграф</vt:lpstr>
      <vt:lpstr>Фёдор Александрович Абрамов 29 февраля 1920 – 14 мая 1983</vt:lpstr>
      <vt:lpstr>Слайд 5</vt:lpstr>
      <vt:lpstr>Слайд 6</vt:lpstr>
      <vt:lpstr>Слайд 7</vt:lpstr>
      <vt:lpstr>Слайд 8</vt:lpstr>
      <vt:lpstr>Без коня не обходились праздники</vt:lpstr>
      <vt:lpstr>Слайд 10</vt:lpstr>
      <vt:lpstr>Образ коня художники использовали в  картинах…</vt:lpstr>
      <vt:lpstr>...А писатели - в произведениях</vt:lpstr>
      <vt:lpstr>Главный образ произведения</vt:lpstr>
      <vt:lpstr>Задание 1. Составьте синквейн</vt:lpstr>
      <vt:lpstr>Слайд 15</vt:lpstr>
      <vt:lpstr>Совершенствуем свою речь</vt:lpstr>
      <vt:lpstr>Вариант ответа обучающихся </vt:lpstr>
      <vt:lpstr>Задание 3. Объясните значение слов и словосочетаний, подберите к ним синонимы:</vt:lpstr>
      <vt:lpstr>Вариант ответа обучающихся</vt:lpstr>
      <vt:lpstr>Размышляем о прочитанном </vt:lpstr>
      <vt:lpstr>Слайд 21</vt:lpstr>
      <vt:lpstr>Слайд 22</vt:lpstr>
      <vt:lpstr>Слайд 23</vt:lpstr>
      <vt:lpstr>Слайд 24</vt:lpstr>
      <vt:lpstr>Слайд 25</vt:lpstr>
      <vt:lpstr>*Ответ вам подскажет отрывок из стихотворения</vt:lpstr>
      <vt:lpstr>*Вариант ответа. Сравни со своим</vt:lpstr>
      <vt:lpstr>Приём «Шесть шляп мышления»</vt:lpstr>
      <vt:lpstr>Рефлексия «Светофор»</vt:lpstr>
      <vt:lpstr>Послесловие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Ф.Абрамов  «О чём плачут лошади»</dc:title>
  <dc:creator>Русский</dc:creator>
  <cp:lastModifiedBy>Маргарита</cp:lastModifiedBy>
  <cp:revision>109</cp:revision>
  <dcterms:created xsi:type="dcterms:W3CDTF">2019-03-15T08:39:45Z</dcterms:created>
  <dcterms:modified xsi:type="dcterms:W3CDTF">2019-03-21T18:21:33Z</dcterms:modified>
</cp:coreProperties>
</file>