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5" r:id="rId4"/>
    <p:sldId id="284" r:id="rId5"/>
    <p:sldId id="261" r:id="rId6"/>
    <p:sldId id="262" r:id="rId7"/>
    <p:sldId id="283" r:id="rId8"/>
    <p:sldId id="263" r:id="rId9"/>
    <p:sldId id="282" r:id="rId10"/>
    <p:sldId id="281" r:id="rId11"/>
    <p:sldId id="264" r:id="rId12"/>
    <p:sldId id="280" r:id="rId13"/>
    <p:sldId id="286" r:id="rId14"/>
    <p:sldId id="287" r:id="rId15"/>
    <p:sldId id="288" r:id="rId16"/>
    <p:sldId id="265" r:id="rId17"/>
    <p:sldId id="266" r:id="rId18"/>
    <p:sldId id="294" r:id="rId19"/>
    <p:sldId id="292" r:id="rId20"/>
    <p:sldId id="290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E93"/>
    <a:srgbClr val="00CCFF"/>
    <a:srgbClr val="FFFF00"/>
    <a:srgbClr val="33CC33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40960" cy="42484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700" b="1" dirty="0" smtClean="0">
                <a:solidFill>
                  <a:srgbClr val="FF0000"/>
                </a:solidFill>
                <a:latin typeface="Bookman Old Style" pitchFamily="18" charset="0"/>
                <a:cs typeface="DilleniaUPC" pitchFamily="18" charset="-34"/>
              </a:rPr>
              <a:t>Проект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7700" i="1" dirty="0" smtClean="0">
                <a:solidFill>
                  <a:srgbClr val="0070C0"/>
                </a:solidFill>
                <a:latin typeface="Bookman Old Style" pitchFamily="18" charset="0"/>
              </a:rPr>
              <a:t>«</a:t>
            </a:r>
            <a:r>
              <a:rPr lang="ru-RU" sz="7000" i="1" dirty="0" smtClean="0">
                <a:solidFill>
                  <a:srgbClr val="0070C0"/>
                </a:solidFill>
                <a:latin typeface="Bookman Old Style" pitchFamily="18" charset="0"/>
              </a:rPr>
              <a:t>Символика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7000" i="1" dirty="0" smtClean="0">
                <a:solidFill>
                  <a:srgbClr val="0070C0"/>
                </a:solidFill>
                <a:latin typeface="Bookman Old Style" pitchFamily="18" charset="0"/>
              </a:rPr>
              <a:t>нашей Родины»</a:t>
            </a:r>
          </a:p>
          <a:p>
            <a:pPr fontAlgn="auto">
              <a:spcAft>
                <a:spcPts val="0"/>
              </a:spcAft>
              <a:defRPr/>
            </a:pPr>
            <a:endParaRPr lang="ru-RU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6245696"/>
            <a:ext cx="9144000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с. Альмяково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Рисунок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2371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652120" y="355543"/>
            <a:ext cx="34536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ЭТАП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ВСЕРОССИЙСКОЙ АКЦИИ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«Я – ГРАЖДАНИН РОССИИ»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7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4629200" cy="70609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исследуем проблему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22500" r="2126"/>
          <a:stretch>
            <a:fillRect/>
          </a:stretch>
        </p:blipFill>
        <p:spPr bwMode="auto">
          <a:xfrm>
            <a:off x="4283968" y="764704"/>
            <a:ext cx="46075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422643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7"/>
          <p:cNvSpPr txBox="1">
            <a:spLocks/>
          </p:cNvSpPr>
          <p:nvPr/>
        </p:nvSpPr>
        <p:spPr>
          <a:xfrm>
            <a:off x="0" y="6093296"/>
            <a:ext cx="91440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Можно  сделать вывод о том, что  создание информационного стенда,  посвященного государственной символики  актуально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значимо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944"/>
            <a:ext cx="428083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исследуем проблему</a:t>
            </a:r>
            <a:endParaRPr lang="ru-RU" sz="2400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2952328" cy="353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871" y="620688"/>
            <a:ext cx="297364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2574061" cy="314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4"/>
            <a:ext cx="3635896" cy="271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9560" y="4149080"/>
            <a:ext cx="3974440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221088"/>
            <a:ext cx="3259087" cy="242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67544" y="260648"/>
            <a:ext cx="341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Социологический опрос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8" name="Object 4"/>
          <p:cNvGraphicFramePr>
            <a:graphicFrameLocks/>
          </p:cNvGraphicFramePr>
          <p:nvPr/>
        </p:nvGraphicFramePr>
        <p:xfrm>
          <a:off x="0" y="764704"/>
          <a:ext cx="4932040" cy="3240360"/>
        </p:xfrm>
        <a:graphic>
          <a:graphicData uri="http://schemas.openxmlformats.org/presentationml/2006/ole">
            <p:oleObj spid="_x0000_s6148" name="Диаграмма" r:id="rId3" imgW="4181424" imgH="2295473" progId="Excel.Sheet.8">
              <p:embed/>
            </p:oleObj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067944" y="0"/>
            <a:ext cx="52669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Мы исследуем проблему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32656"/>
            <a:ext cx="402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Опрос родителей, учителей, учащихся</a:t>
            </a:r>
            <a:endParaRPr lang="ru-RU" b="1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C:\Users\user\Desktop\опрос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768090" cy="20497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276600" y="3933056"/>
          <a:ext cx="5867400" cy="2751137"/>
        </p:xfrm>
        <a:graphic>
          <a:graphicData uri="http://schemas.openxmlformats.org/presentationml/2006/ole">
            <p:oleObj spid="_x0000_s6151" name="Диаграмма" r:id="rId5" imgW="5629347" imgH="2638331" progId="MSGraph.Chart.8">
              <p:embed/>
            </p:oleObj>
          </a:graphicData>
        </a:graphic>
      </p:graphicFrame>
      <p:pic>
        <p:nvPicPr>
          <p:cNvPr id="15" name="Рисунок 14" descr="C:\Users\user\Desktop\вопрответ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203847" cy="227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99992" y="620688"/>
            <a:ext cx="43924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Из опроса мы выяснили: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100% респондентов указали, что хотели бы, чтобы  в школе был  установлен информационный стенд, отражающий государственную символику страны, области, района и школы.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84,5% считают, что его наличие может вызвать у ребенка чувство гордости и  патриотизма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72,3% опрошенных  готовы оказать помощь.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6081" name="Picture 1" descr="C:\Users\Альмяково1\Desktop\юл\проект 2018\для проетк 2018\DSCF6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888432" cy="290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67944" y="0"/>
            <a:ext cx="52669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Мы исследуем проблему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3"/>
            <a:ext cx="3960440" cy="333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56992"/>
            <a:ext cx="4536504" cy="33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18864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Интервью с главой Улу –</a:t>
            </a:r>
            <a:r>
              <a:rPr lang="ru-RU" b="1" dirty="0" err="1" smtClean="0"/>
              <a:t>Юльского</a:t>
            </a:r>
            <a:r>
              <a:rPr lang="ru-RU" b="1" dirty="0" smtClean="0"/>
              <a:t> с/</a:t>
            </a:r>
            <a:r>
              <a:rPr lang="ru-RU" b="1" dirty="0" err="1" smtClean="0"/>
              <a:t>п</a:t>
            </a:r>
            <a:endParaRPr lang="ru-RU" b="1" dirty="0" smtClean="0"/>
          </a:p>
          <a:p>
            <a:r>
              <a:rPr lang="ru-RU" b="1" dirty="0" smtClean="0"/>
              <a:t>Владимиром Александровичем Селивановым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501008"/>
            <a:ext cx="492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Встреча с администратором Улу- </a:t>
            </a:r>
            <a:r>
              <a:rPr lang="ru-RU" b="1" dirty="0" err="1" smtClean="0"/>
              <a:t>Юльского</a:t>
            </a:r>
            <a:r>
              <a:rPr lang="ru-RU" b="1" dirty="0" smtClean="0"/>
              <a:t> с/</a:t>
            </a:r>
            <a:r>
              <a:rPr lang="ru-RU" b="1" dirty="0" err="1" smtClean="0"/>
              <a:t>п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Пановым Виктором Александровичем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3140968"/>
            <a:ext cx="314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Беседа с директором школы</a:t>
            </a:r>
          </a:p>
          <a:p>
            <a:r>
              <a:rPr lang="ru-RU" b="1" dirty="0" smtClean="0"/>
              <a:t>Пановой Аллой Николаевной</a:t>
            </a:r>
            <a:endParaRPr lang="ru-RU" b="1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-1" y="6119336"/>
            <a:ext cx="91440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Анализ нормативно – правовых документов, результатов социологического исследования и работа со специалистами мы  убедились, что создание школьной символики актуально и значимо для нашей школы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планируем</a:t>
            </a:r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908720"/>
            <a:ext cx="3491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Разделить участников проекта на группы: социологи, правоведы, информационная группа, группа взаимодействия со специалистами </a:t>
            </a:r>
          </a:p>
          <a:p>
            <a:r>
              <a:rPr lang="ru-RU" dirty="0" smtClean="0"/>
              <a:t>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3356992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Проанализировать СМИ, интернет- ресурсы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1932"/>
            <a:ext cx="4067944" cy="321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0"/>
            <a:ext cx="3563888" cy="256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658477" y="980728"/>
            <a:ext cx="448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Провести социологический опрос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80" y="3284984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Встречи со специалистами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528392" cy="264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763688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Правоведам изучить нормативно правовые документы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7904" y="551723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Изучить информацию о государственной символике России, Томской области, района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67944" y="0"/>
            <a:ext cx="52669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Мы планируем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24156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420888"/>
            <a:ext cx="5868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Поместить информацию о проекте в сельской газете «Крепкий орешек», районной газете «Заветы Ильича», на сайте школы        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426720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59632" y="3861048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Изготовить стенд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3851920" cy="49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427984" y="908720"/>
            <a:ext cx="453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Написать обращение к спонсорам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39544" y="5049471"/>
            <a:ext cx="4104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 соответствии с намеченным планом началась реализация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Бюджет проекта составил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5695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рублей.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действуем</a:t>
            </a:r>
            <a:endParaRPr lang="ru-RU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320040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143" y="3429000"/>
            <a:ext cx="347708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836712"/>
            <a:ext cx="40195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836712"/>
            <a:ext cx="4267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20688"/>
            <a:ext cx="2400637" cy="213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5760640" cy="56207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действуем</a:t>
            </a:r>
            <a:endParaRPr lang="ru-RU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217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601741" cy="270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12976"/>
            <a:ext cx="3799707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40324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65712"/>
            <a:ext cx="475961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56207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действуем</a:t>
            </a:r>
            <a:endParaRPr lang="ru-RU" sz="24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2672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37147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92696"/>
            <a:ext cx="36861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426720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5292080" cy="5496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действуем</a:t>
            </a:r>
            <a:endParaRPr lang="ru-RU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13500" t="7154" r="15626" b="4607"/>
          <a:stretch>
            <a:fillRect/>
          </a:stretch>
        </p:blipFill>
        <p:spPr bwMode="auto">
          <a:xfrm>
            <a:off x="323528" y="0"/>
            <a:ext cx="302433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r="-8804" b="-15385"/>
          <a:stretch>
            <a:fillRect/>
          </a:stretch>
        </p:blipFill>
        <p:spPr bwMode="auto">
          <a:xfrm>
            <a:off x="179512" y="2276872"/>
            <a:ext cx="3888433" cy="284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077072"/>
            <a:ext cx="3925445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243408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выбираем проблему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3600" y="1124744"/>
            <a:ext cx="3600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Родину не выбирают.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Ее принимают, как мать.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Всей жизнью в нее врастают —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Попробуй потом оторвать!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Родину не выбирают.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Она — продолжение нас.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Бывает, ее проклинают,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Обидой случайной давясь.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Родину не выбирают.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О ней забывают подчас.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А надо — идут, умирают,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За эту незримую связь.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                                                          Сергей </a:t>
            </a:r>
            <a:r>
              <a:rPr lang="ru-RU" sz="2000" b="1" i="1" dirty="0" err="1" smtClean="0">
                <a:solidFill>
                  <a:srgbClr val="002060"/>
                </a:solidFill>
                <a:latin typeface="Ariston" pitchFamily="66" charset="0"/>
                <a:ea typeface="Times New Roman" pitchFamily="18" charset="0"/>
                <a:cs typeface="Tahoma" pitchFamily="34" charset="0"/>
              </a:rPr>
              <a:t>Каргашин</a:t>
            </a:r>
            <a:endParaRPr lang="ru-RU" sz="2000" b="1" dirty="0" smtClean="0">
              <a:solidFill>
                <a:srgbClr val="002060"/>
              </a:solidFill>
              <a:latin typeface="Ariston" pitchFamily="66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5256584" cy="323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вопрсм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3671239" cy="341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19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300192" y="188640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</a:t>
            </a:r>
            <a:r>
              <a:rPr lang="ru-RU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действуем</a:t>
            </a:r>
            <a:endParaRPr lang="ru-RU" sz="2400" dirty="0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96952"/>
            <a:ext cx="4896544" cy="367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72532" cy="485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941168"/>
            <a:ext cx="77768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Наш проект реализован</a:t>
            </a:r>
          </a:p>
          <a:p>
            <a:pPr algn="ctr"/>
            <a:r>
              <a:rPr lang="ru-RU" sz="2800" b="1" dirty="0" smtClean="0">
                <a:solidFill>
                  <a:srgbClr val="00CCFF"/>
                </a:solidFill>
                <a:latin typeface="Bookman Old Style" pitchFamily="18" charset="0"/>
              </a:rPr>
              <a:t>Спасибо за внимание!</a:t>
            </a:r>
          </a:p>
          <a:p>
            <a:r>
              <a:rPr lang="ru-RU" sz="2800" dirty="0" smtClean="0">
                <a:solidFill>
                  <a:srgbClr val="C20E93"/>
                </a:solidFill>
                <a:latin typeface="Bookman Old Style" pitchFamily="18" charset="0"/>
              </a:rPr>
              <a:t>Мы готовы ответить на ваши вопросы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мозг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184634" cy="318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5291633" cy="348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260648"/>
            <a:ext cx="519103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IMG_19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5040560" cy="363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9424" y="0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выбираем проблему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2924944"/>
            <a:ext cx="3820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«Мозговой штурм»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врач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20384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нет интернета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30598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бродячие 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444877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пекарня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0243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вопрс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2088232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552" y="6165304"/>
            <a:ext cx="8180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3.В  школе нет  стенда, который  отражал бы  государственную символику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332656"/>
            <a:ext cx="4358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1.Отсутствие музея на территории села.        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6064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081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2.Отсутствие организованного досуга населения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27119" y="5782706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132856"/>
            <a:ext cx="377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Нерегулярное обслуживание населения медицинским  работником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20479217">
            <a:off x="-47889" y="4286080"/>
            <a:ext cx="406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081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В селе нет собственной  пекарни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5589240"/>
            <a:ext cx="233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081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6. Бродячие собаки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530440">
            <a:off x="5429849" y="551454"/>
            <a:ext cx="3704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7. Нет высокоскоростного Интернета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9424" y="0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выбираем проблему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5776" y="2924944"/>
            <a:ext cx="350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Важные проблемы села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788024" cy="306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1653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информационного стенда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«Символика нашей  Родины»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0" y="1124744"/>
            <a:ext cx="4572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081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Проанализировать актуальность и необходимость создания школьной символики.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081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Организовать инициативную группу учащихся по реализации проекта.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081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Объединить усилия учащихся, родителей, педагогов и администрации школы по решению проблемы.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081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Создать информационный стенд «Государственная символика (страны, области, района и школы)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404664"/>
            <a:ext cx="889248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Проектная группа решила остановиться на выборе и решении проблемы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 информационного стенда, который отражает государственную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символику страны,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области  района 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9424" y="0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выбираем проблему</a:t>
            </a:r>
          </a:p>
        </p:txBody>
      </p:sp>
      <p:pic>
        <p:nvPicPr>
          <p:cNvPr id="13313" name="Picture 1" descr="IMG_87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37000"/>
            <a:ext cx="4032448" cy="302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19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1845846" cy="198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исследуем проблему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Изучение нормативно – правовых документов:</a:t>
            </a:r>
            <a:endParaRPr lang="ru-RU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FF00FF"/>
                </a:solidFill>
              </a:rPr>
              <a:t>Международные документы,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3CC33"/>
                </a:solidFill>
              </a:rPr>
              <a:t>Федеральные документы</a:t>
            </a:r>
            <a:r>
              <a:rPr lang="ru-RU" sz="2000" b="1" dirty="0" smtClean="0">
                <a:solidFill>
                  <a:srgbClr val="00CCFF"/>
                </a:solidFill>
              </a:rPr>
              <a:t>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CCFF"/>
                </a:solidFill>
              </a:rPr>
              <a:t> Региональные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smtClean="0">
                <a:solidFill>
                  <a:srgbClr val="FFFF00"/>
                </a:solidFill>
              </a:rPr>
              <a:t>Локальные</a:t>
            </a:r>
            <a:endParaRPr lang="ru-RU" sz="2000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633" y="1484784"/>
            <a:ext cx="529536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user\Desktop\всеоб декл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588224" y="6309320"/>
            <a:ext cx="153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Устав школы</a:t>
            </a:r>
            <a:endParaRPr lang="ru-RU" b="1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5733256"/>
            <a:ext cx="5256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Федеральный конституционный закон от 25 декабря 2000 г. N 1-ФКЗ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44008" y="5949280"/>
            <a:ext cx="4499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 Томской области «О гербе и флаге Томской области»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237312"/>
            <a:ext cx="466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Положение о гербе Первомайского района </a:t>
            </a:r>
            <a:endParaRPr lang="ru-RU" dirty="0"/>
          </a:p>
        </p:txBody>
      </p:sp>
      <p:pic>
        <p:nvPicPr>
          <p:cNvPr id="13" name="Рисунок 12" descr="C:\Users\user\Desktop\фз об образовании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187220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user\Desktop\конституция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4629200" cy="70609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исследуем проблему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509120"/>
            <a:ext cx="51125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</a:t>
            </a:r>
            <a:r>
              <a:rPr lang="ru-RU" sz="1100" b="1" dirty="0" smtClean="0">
                <a:solidFill>
                  <a:srgbClr val="C00000"/>
                </a:solidFill>
                <a:latin typeface="Bookman Old Style" pitchFamily="18" charset="0"/>
              </a:rPr>
              <a:t>Изучив нормативно-правовую базу, творческая группа выяснила </a:t>
            </a:r>
            <a:r>
              <a:rPr lang="ru-RU" sz="1100" b="1" u="sng" dirty="0" smtClean="0">
                <a:solidFill>
                  <a:srgbClr val="C00000"/>
                </a:solidFill>
                <a:latin typeface="Bookman Old Style" pitchFamily="18" charset="0"/>
              </a:rPr>
              <a:t>следующее:</a:t>
            </a:r>
            <a:endParaRPr lang="ru-RU" sz="11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lvl="0"/>
            <a:r>
              <a:rPr lang="ru-RU" sz="1100" b="1" dirty="0" smtClean="0">
                <a:solidFill>
                  <a:srgbClr val="C00000"/>
                </a:solidFill>
                <a:latin typeface="Bookman Old Style" pitchFamily="18" charset="0"/>
              </a:rPr>
              <a:t>1.    Мы можем  свободно выражать свои взгляды по интересующим нас вопросам;</a:t>
            </a:r>
          </a:p>
          <a:p>
            <a:pPr lvl="0"/>
            <a:r>
              <a:rPr lang="ru-RU" sz="1100" b="1" dirty="0" smtClean="0">
                <a:solidFill>
                  <a:srgbClr val="C00000"/>
                </a:solidFill>
                <a:latin typeface="Bookman Old Style" pitchFamily="18" charset="0"/>
              </a:rPr>
              <a:t>2.    искать, получать и передавать информацию;</a:t>
            </a:r>
          </a:p>
          <a:p>
            <a:pPr lvl="0"/>
            <a:r>
              <a:rPr lang="ru-RU" sz="1100" b="1" dirty="0" smtClean="0">
                <a:solidFill>
                  <a:srgbClr val="C00000"/>
                </a:solidFill>
                <a:latin typeface="Bookman Old Style" pitchFamily="18" charset="0"/>
              </a:rPr>
              <a:t>3.    Мы имеет право создание инициативных групп и реализовывать социальные проекты);</a:t>
            </a:r>
          </a:p>
          <a:p>
            <a:pPr lvl="0"/>
            <a:r>
              <a:rPr lang="ru-RU" sz="1100" b="1" dirty="0" smtClean="0">
                <a:solidFill>
                  <a:srgbClr val="C00000"/>
                </a:solidFill>
                <a:latin typeface="Bookman Old Style" pitchFamily="18" charset="0"/>
              </a:rPr>
              <a:t>4.   Мы имеет право на обращения   в   государственные   органы и органы   местного самоуправления;</a:t>
            </a:r>
          </a:p>
          <a:p>
            <a:pPr lvl="0"/>
            <a:r>
              <a:rPr lang="ru-RU" sz="1100" b="1" dirty="0" smtClean="0">
                <a:solidFill>
                  <a:srgbClr val="C00000"/>
                </a:solidFill>
                <a:latin typeface="Bookman Old Style" pitchFamily="18" charset="0"/>
              </a:rPr>
              <a:t>5.   Мы имеет право на участие в опросе граждан</a:t>
            </a:r>
          </a:p>
          <a:p>
            <a:pPr lvl="0"/>
            <a:r>
              <a:rPr lang="ru-RU" sz="1100" b="1" dirty="0" smtClean="0">
                <a:solidFill>
                  <a:srgbClr val="C00000"/>
                </a:solidFill>
                <a:latin typeface="Bookman Old Style" pitchFamily="18" charset="0"/>
              </a:rPr>
              <a:t>6.    Мы имеет право на создание информационного стенда.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1324" t="3558" r="8676"/>
          <a:stretch>
            <a:fillRect/>
          </a:stretch>
        </p:blipFill>
        <p:spPr bwMode="auto">
          <a:xfrm>
            <a:off x="179512" y="620688"/>
            <a:ext cx="4320480" cy="390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688"/>
            <a:ext cx="4392488" cy="357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4629200" cy="70609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Мы исследуем проблему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38196"/>
            <a:ext cx="3816424" cy="258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t="7768"/>
          <a:stretch>
            <a:fillRect/>
          </a:stretch>
        </p:blipFill>
        <p:spPr bwMode="auto">
          <a:xfrm>
            <a:off x="3635896" y="3933056"/>
            <a:ext cx="528217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79512" y="476672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</a:rPr>
              <a:t>Анализ СМИ: </a:t>
            </a:r>
            <a:r>
              <a:rPr lang="ru-RU" dirty="0" smtClean="0">
                <a:latin typeface="Bookman Old Style" pitchFamily="18" charset="0"/>
              </a:rPr>
              <a:t>статьи из газет за 2016-2017 годы «Заветы Ильича» Первомайского района, областные газеты: «Образ жизни», «Советский север» </a:t>
            </a:r>
            <a:r>
              <a:rPr lang="ru-RU" dirty="0" err="1" smtClean="0">
                <a:latin typeface="Bookman Old Style" pitchFamily="18" charset="0"/>
              </a:rPr>
              <a:t>Колпашевская</a:t>
            </a:r>
            <a:r>
              <a:rPr lang="ru-RU" dirty="0" smtClean="0">
                <a:latin typeface="Bookman Old Style" pitchFamily="18" charset="0"/>
              </a:rPr>
              <a:t> районная газета,  ресурсы интернет.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60939"/>
            <a:ext cx="2388096" cy="309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340768"/>
            <a:ext cx="426720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8183" t="15152" r="16360"/>
          <a:stretch>
            <a:fillRect/>
          </a:stretch>
        </p:blipFill>
        <p:spPr bwMode="auto">
          <a:xfrm>
            <a:off x="4932040" y="188640"/>
            <a:ext cx="4211960" cy="410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7273" t="3603" r="7875"/>
          <a:stretch>
            <a:fillRect/>
          </a:stretch>
        </p:blipFill>
        <p:spPr bwMode="auto">
          <a:xfrm>
            <a:off x="251520" y="1772816"/>
            <a:ext cx="504056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4"/>
          <p:cNvPicPr>
            <a:picLocks/>
          </p:cNvPicPr>
          <p:nvPr/>
        </p:nvPicPr>
        <p:blipFill>
          <a:blip r:embed="rId4" cstate="print"/>
          <a:srcRect l="7753" t="12280" r="6967"/>
          <a:stretch>
            <a:fillRect/>
          </a:stretch>
        </p:blipFill>
        <p:spPr bwMode="auto">
          <a:xfrm>
            <a:off x="539552" y="188640"/>
            <a:ext cx="39604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 l="6404" t="3662" r="9302"/>
          <a:stretch>
            <a:fillRect/>
          </a:stretch>
        </p:blipFill>
        <p:spPr bwMode="auto">
          <a:xfrm>
            <a:off x="3923928" y="3068960"/>
            <a:ext cx="522007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582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Мы исследуем проблему</vt:lpstr>
      <vt:lpstr>Мы исследуем проблему</vt:lpstr>
      <vt:lpstr>Мы исследуем проблему</vt:lpstr>
      <vt:lpstr>Слайд 9</vt:lpstr>
      <vt:lpstr>Мы исследуем проблему</vt:lpstr>
      <vt:lpstr>Мы исследуем проблему</vt:lpstr>
      <vt:lpstr>Слайд 12</vt:lpstr>
      <vt:lpstr>Слайд 13</vt:lpstr>
      <vt:lpstr>Мы планируем</vt:lpstr>
      <vt:lpstr>Слайд 15</vt:lpstr>
      <vt:lpstr>Мы действуем</vt:lpstr>
      <vt:lpstr>Мы действуем</vt:lpstr>
      <vt:lpstr>Мы действуем</vt:lpstr>
      <vt:lpstr>Мы действуем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Альмяковская ООШ</dc:title>
  <dc:creator>tiher2</dc:creator>
  <cp:lastModifiedBy>Альмяково1</cp:lastModifiedBy>
  <cp:revision>46</cp:revision>
  <dcterms:created xsi:type="dcterms:W3CDTF">2018-02-07T08:51:37Z</dcterms:created>
  <dcterms:modified xsi:type="dcterms:W3CDTF">2018-02-27T14:42:42Z</dcterms:modified>
</cp:coreProperties>
</file>