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91" r:id="rId4"/>
    <p:sldId id="292" r:id="rId5"/>
    <p:sldId id="293" r:id="rId6"/>
    <p:sldId id="257" r:id="rId7"/>
    <p:sldId id="260" r:id="rId8"/>
    <p:sldId id="294" r:id="rId9"/>
    <p:sldId id="295" r:id="rId10"/>
    <p:sldId id="281" r:id="rId11"/>
    <p:sldId id="269" r:id="rId12"/>
    <p:sldId id="271" r:id="rId13"/>
    <p:sldId id="273" r:id="rId14"/>
    <p:sldId id="288" r:id="rId15"/>
    <p:sldId id="286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CC"/>
    <a:srgbClr val="FFFFCC"/>
    <a:srgbClr val="EBF0A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1915" autoAdjust="0"/>
  </p:normalViewPr>
  <p:slideViewPr>
    <p:cSldViewPr>
      <p:cViewPr>
        <p:scale>
          <a:sx n="41" d="100"/>
          <a:sy n="41" d="100"/>
        </p:scale>
        <p:origin x="-2148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CA8B36-CFA6-45D0-B70B-E6BB4AFD215C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DA3201-F6AC-43C5-BE90-E37A07EC2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83B495-AF9C-4611-9AF1-D9F2D6A8FE09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BAE1-3221-4A9B-A04F-D7DE40042EE9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4430-7CD9-4B2A-B10B-7C2E14B77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1E4D8-9AE6-4444-912E-A43811C94D9F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CB6B-F52F-4225-932D-B4C9F6711F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DDCB-524D-459B-BD6D-2A90C8C14812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0BBE-F040-42AE-89D6-C03632A36D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0CBD2-88B4-4AF2-9DD3-607CA1B93D47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6E9F-8BE0-4C02-AE49-9647F72811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2864-499B-4B9A-A984-763E4181CFB9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5C630-6FCE-461C-885D-236164491C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AEAE0-C214-4DEF-B78A-91F080724813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ACB8-B6A7-43E2-96B4-81AD13AFC1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015D-7A9D-405A-BBCA-22366F8DF2BB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B45A-4B9B-4C06-B271-589AB9CA9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D556-D082-457E-884C-F1DABE3F7EFB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001A-C53A-425F-849B-6DF91B8EC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51315-AC93-45AF-89E5-2AA8F6B5DC42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B72E-CF0D-4492-AC15-D1614CF47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9847-FDC5-4DEB-BC25-CB9006225A73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54CB-641B-4E6B-B6C4-91A1DD6863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1288F-8577-41F1-8935-968F980642B6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A702-B5B3-4A15-81D1-B857F338D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87AB2E-175C-4139-9424-20784B909FD1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FB1F416-A3D3-452E-B8FA-4FFC746F4A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_Microsoft_Office_Excel3.xls"/><Relationship Id="rId5" Type="http://schemas.openxmlformats.org/officeDocument/2006/relationships/image" Target="../media/image22.png"/><Relationship Id="rId4" Type="http://schemas.openxmlformats.org/officeDocument/2006/relationships/oleObject" Target="../embeddings/__________Microsoft_Office_Excel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4139952" y="0"/>
            <a:ext cx="5004048" cy="1323439"/>
          </a:xfrm>
          <a:prstGeom prst="rect">
            <a:avLst/>
          </a:prstGeom>
          <a:solidFill>
            <a:schemeClr val="lt1">
              <a:alpha val="75000"/>
            </a:schemeClr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en-US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llI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Всероссийская акция </a:t>
            </a:r>
            <a:b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– гражданин России»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  Альмяковская    ООШ</a:t>
            </a:r>
            <a:b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Первомайского района Томской области</a:t>
            </a:r>
            <a:endParaRPr lang="ru-RU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4357688" y="4000500"/>
            <a:ext cx="4786312" cy="1865126"/>
          </a:xfrm>
          <a:prstGeom prst="rect">
            <a:avLst/>
          </a:prstGeom>
          <a:solidFill>
            <a:schemeClr val="lt1">
              <a:alpha val="75000"/>
            </a:schemeClr>
          </a:solidFill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группа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Захаров Артем,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alt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Русинова</a:t>
            </a: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Соня,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alt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Бедо</a:t>
            </a: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Саша,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Бахтина Инна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Координаторы проекта: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Медведева Ю.С., зам.директора по УВР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052" name="Прямоугольник 6"/>
          <p:cNvSpPr>
            <a:spLocks noChangeArrowheads="1"/>
          </p:cNvSpPr>
          <p:nvPr/>
        </p:nvSpPr>
        <p:spPr bwMode="auto">
          <a:xfrm>
            <a:off x="357188" y="1285875"/>
            <a:ext cx="8501062" cy="861774"/>
          </a:xfrm>
          <a:prstGeom prst="rect">
            <a:avLst/>
          </a:prstGeom>
          <a:solidFill>
            <a:schemeClr val="lt1">
              <a:alpha val="75000"/>
            </a:schemeClr>
          </a:solidFill>
          <a:ln cmpd="sng">
            <a:solidFill>
              <a:schemeClr val="dk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Ёлка - школе</a:t>
            </a:r>
          </a:p>
        </p:txBody>
      </p:sp>
      <p:sp>
        <p:nvSpPr>
          <p:cNvPr id="2053" name="Подзаголовок 2"/>
          <p:cNvSpPr txBox="1">
            <a:spLocks/>
          </p:cNvSpPr>
          <p:nvPr/>
        </p:nvSpPr>
        <p:spPr bwMode="auto">
          <a:xfrm>
            <a:off x="4357688" y="6095472"/>
            <a:ext cx="4786312" cy="642938"/>
          </a:xfrm>
          <a:prstGeom prst="rect">
            <a:avLst/>
          </a:prstGeom>
          <a:solidFill>
            <a:schemeClr val="lt1">
              <a:alpha val="75000"/>
            </a:schemeClr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</a:t>
            </a:r>
          </a:p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сентябрь2019 г.–  январь  2020 г.</a:t>
            </a:r>
          </a:p>
        </p:txBody>
      </p:sp>
      <p:pic>
        <p:nvPicPr>
          <p:cNvPr id="2054" name="Рисунок 8" descr="Fe6w6fQFd_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325" y="50800"/>
            <a:ext cx="12890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Fe6w6fQFd_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144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827213" y="0"/>
            <a:ext cx="7316787" cy="890588"/>
            <a:chOff x="1827312" y="0"/>
            <a:chExt cx="7316688" cy="890588"/>
          </a:xfrm>
        </p:grpSpPr>
        <p:sp>
          <p:nvSpPr>
            <p:cNvPr id="2" name="Прямоугольник 2"/>
            <p:cNvSpPr/>
            <p:nvPr/>
          </p:nvSpPr>
          <p:spPr>
            <a:xfrm>
              <a:off x="1827312" y="0"/>
              <a:ext cx="7316688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latin typeface="Times New Roman" pitchFamily="18" charset="0"/>
                  <a:cs typeface="Times New Roman" pitchFamily="18" charset="0"/>
                </a:rPr>
                <a:t>МЫ ИССЛЕДУЕМ ПРОБЛЕМУ</a:t>
              </a:r>
            </a:p>
          </p:txBody>
        </p:sp>
        <p:sp>
          <p:nvSpPr>
            <p:cNvPr id="11275" name="Прямоугольник 10"/>
            <p:cNvSpPr>
              <a:spLocks noChangeArrowheads="1"/>
            </p:cNvSpPr>
            <p:nvPr/>
          </p:nvSpPr>
          <p:spPr bwMode="auto">
            <a:xfrm>
              <a:off x="2519363" y="428625"/>
              <a:ext cx="66246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2400" b="1">
                  <a:latin typeface="Times New Roman" pitchFamily="18" charset="0"/>
                  <a:cs typeface="Times New Roman" pitchFamily="18" charset="0"/>
                </a:rPr>
                <a:t>Анализ материалов в Интернете</a:t>
              </a:r>
            </a:p>
          </p:txBody>
        </p:sp>
      </p:grpSp>
      <p:pic>
        <p:nvPicPr>
          <p:cNvPr id="717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836613"/>
            <a:ext cx="63373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3" descr="G:\проект 2020\газет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836613"/>
            <a:ext cx="3048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5" descr="G:\проект 2020\IMG_20191216_132621.jpg"/>
          <p:cNvPicPr>
            <a:picLocks noChangeAspect="1" noChangeArrowheads="1"/>
          </p:cNvPicPr>
          <p:nvPr/>
        </p:nvPicPr>
        <p:blipFill>
          <a:blip r:embed="rId5" cstate="print"/>
          <a:srcRect l="7127" r="13055" b="25883"/>
          <a:stretch>
            <a:fillRect/>
          </a:stretch>
        </p:blipFill>
        <p:spPr bwMode="auto">
          <a:xfrm>
            <a:off x="250825" y="1628775"/>
            <a:ext cx="40338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4" descr="G:\проект 2020\IMG_20191216_144914.jpg"/>
          <p:cNvPicPr>
            <a:picLocks noChangeAspect="1" noChangeArrowheads="1"/>
          </p:cNvPicPr>
          <p:nvPr/>
        </p:nvPicPr>
        <p:blipFill>
          <a:blip r:embed="rId6" cstate="print"/>
          <a:srcRect b="22221"/>
          <a:stretch>
            <a:fillRect/>
          </a:stretch>
        </p:blipFill>
        <p:spPr bwMode="auto">
          <a:xfrm>
            <a:off x="539750" y="3933825"/>
            <a:ext cx="5518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6" descr="G:\проект 2020\IMG_20200113_162953.jpg"/>
          <p:cNvPicPr>
            <a:picLocks noChangeAspect="1" noChangeArrowheads="1"/>
          </p:cNvPicPr>
          <p:nvPr/>
        </p:nvPicPr>
        <p:blipFill>
          <a:blip r:embed="rId7" cstate="print"/>
          <a:srcRect l="12399" r="13208" b="29523"/>
          <a:stretch>
            <a:fillRect/>
          </a:stretch>
        </p:blipFill>
        <p:spPr bwMode="auto">
          <a:xfrm>
            <a:off x="3671888" y="3357563"/>
            <a:ext cx="54721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9"/>
          <p:cNvSpPr>
            <a:spLocks noChangeArrowheads="1"/>
          </p:cNvSpPr>
          <p:nvPr/>
        </p:nvSpPr>
        <p:spPr bwMode="auto">
          <a:xfrm>
            <a:off x="0" y="6027738"/>
            <a:ext cx="9144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/>
              <a:t>Приобретение, установка искусственной ели   актуально и значимо для учащихся, педагогов и гостей школы</a:t>
            </a: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Fe6w6fQFd_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3" y="44450"/>
            <a:ext cx="1152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9471" y="44624"/>
            <a:ext cx="73166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МЫ ДЕЙСТВУЕМ</a:t>
            </a:r>
          </a:p>
        </p:txBody>
      </p:sp>
      <p:pic>
        <p:nvPicPr>
          <p:cNvPr id="1229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20713"/>
            <a:ext cx="32766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716338"/>
            <a:ext cx="378142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260350"/>
            <a:ext cx="316865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8"/>
          <p:cNvSpPr txBox="1">
            <a:spLocks noChangeArrowheads="1"/>
          </p:cNvSpPr>
          <p:nvPr/>
        </p:nvSpPr>
        <p:spPr bwMode="auto">
          <a:xfrm rot="480363">
            <a:off x="922338" y="1587500"/>
            <a:ext cx="461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Изучаем материала</a:t>
            </a:r>
          </a:p>
        </p:txBody>
      </p:sp>
      <p:pic>
        <p:nvPicPr>
          <p:cNvPr id="12296" name="Picture 21" descr="IMG_20191219_0943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2546350"/>
            <a:ext cx="3240087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6380" y="0"/>
            <a:ext cx="38576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МЫ ДЕЙСТВУЕМ</a:t>
            </a:r>
          </a:p>
        </p:txBody>
      </p:sp>
      <p:pic>
        <p:nvPicPr>
          <p:cNvPr id="2" name="Рисунок 1" descr="Fe6w6fQFd_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9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5908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0"/>
            <a:ext cx="38179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549275"/>
            <a:ext cx="293846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7"/>
          <p:cNvPicPr>
            <a:picLocks noChangeAspect="1" noChangeArrowheads="1"/>
          </p:cNvPicPr>
          <p:nvPr/>
        </p:nvPicPr>
        <p:blipFill>
          <a:blip r:embed="rId6" cstate="print"/>
          <a:srcRect t="24994"/>
          <a:stretch>
            <a:fillRect/>
          </a:stretch>
        </p:blipFill>
        <p:spPr bwMode="auto">
          <a:xfrm>
            <a:off x="5940425" y="3832225"/>
            <a:ext cx="302418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050" y="2420938"/>
            <a:ext cx="37084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21"/>
          <p:cNvSpPr txBox="1">
            <a:spLocks noChangeArrowheads="1"/>
          </p:cNvSpPr>
          <p:nvPr/>
        </p:nvSpPr>
        <p:spPr bwMode="auto">
          <a:xfrm>
            <a:off x="2700338" y="2060575"/>
            <a:ext cx="34559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Проводим опрос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57818" y="0"/>
            <a:ext cx="37861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МЫ ДЕЙСТВУЕМ</a:t>
            </a:r>
          </a:p>
        </p:txBody>
      </p:sp>
      <p:pic>
        <p:nvPicPr>
          <p:cNvPr id="14345" name="Рисунок 1" descr="Fe6w6fQFd_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450"/>
            <a:ext cx="10715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право 20"/>
          <p:cNvSpPr/>
          <p:nvPr/>
        </p:nvSpPr>
        <p:spPr>
          <a:xfrm flipH="1">
            <a:off x="7524750" y="5876925"/>
            <a:ext cx="1147763" cy="55245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434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2" descr="инициативная группа у 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76250"/>
            <a:ext cx="34956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0938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25"/>
          <p:cNvSpPr txBox="1">
            <a:spLocks noChangeArrowheads="1"/>
          </p:cNvSpPr>
          <p:nvPr/>
        </p:nvSpPr>
        <p:spPr bwMode="auto">
          <a:xfrm>
            <a:off x="2195513" y="1773238"/>
            <a:ext cx="337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Распространение листовок </a:t>
            </a:r>
          </a:p>
          <a:p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губите, лес!» </a:t>
            </a:r>
          </a:p>
        </p:txBody>
      </p:sp>
      <p:pic>
        <p:nvPicPr>
          <p:cNvPr id="2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357563"/>
            <a:ext cx="3284538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9288" y="3357563"/>
            <a:ext cx="341471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Box 29"/>
          <p:cNvSpPr txBox="1">
            <a:spLocks noChangeArrowheads="1"/>
          </p:cNvSpPr>
          <p:nvPr/>
        </p:nvSpPr>
        <p:spPr bwMode="auto">
          <a:xfrm>
            <a:off x="4716463" y="4292600"/>
            <a:ext cx="3863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C00000"/>
                </a:solidFill>
              </a:rPr>
              <a:t>Письмо - обращение к партнеру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8" y="0"/>
            <a:ext cx="37861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МЫ ДЕЙСТВУЕМ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32004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981075"/>
            <a:ext cx="39782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773238"/>
            <a:ext cx="30099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3348038" y="1125538"/>
            <a:ext cx="347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C00000"/>
                </a:solidFill>
              </a:rPr>
              <a:t>Установка нашей красавицы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7312" y="0"/>
            <a:ext cx="73166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Результаты реализации проекта</a:t>
            </a:r>
          </a:p>
        </p:txBody>
      </p:sp>
      <p:pic>
        <p:nvPicPr>
          <p:cNvPr id="15363" name="Рисунок 1" descr="Fe6w6fQFd_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450"/>
            <a:ext cx="85725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855663"/>
            <a:ext cx="91440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Провели социологический опрос, присутствовало 39 чел.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Создали проектную  группу из 4 чел.</a:t>
            </a:r>
          </a:p>
          <a:p>
            <a:pPr marL="274638" indent="-274638"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Написали письмо – обращение к И.Н. Лайсу. 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Напечатали 20 листовок «Не губите, лес!»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Выяснили, что 8  семей будут устанавливать натуральную елку.</a:t>
            </a:r>
          </a:p>
          <a:p>
            <a:pPr marL="274638" indent="-274638"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Выяснили, что 28  семей будут устанавливать искусственную  елку..</a:t>
            </a:r>
          </a:p>
          <a:p>
            <a:pPr marL="274638" indent="-274638"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Нашли фирму по продажи искусственных елок. 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Спонсоры и родители собрали на покупку 20000 рублей.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9. Заказали елку и доставили её.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10. Подготовили 2 статьи в районную газету и в газету «Крепкий орешек».</a:t>
            </a:r>
          </a:p>
          <a:p>
            <a:pPr marL="441325" indent="-441325"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 Устроили торжественную установку елки.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1" descr="Fe6w6fQFd_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450"/>
            <a:ext cx="1000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3" y="1071563"/>
            <a:ext cx="850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altLang="ru-RU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Box 12"/>
          <p:cNvSpPr txBox="1">
            <a:spLocks noChangeArrowheads="1"/>
          </p:cNvSpPr>
          <p:nvPr/>
        </p:nvSpPr>
        <p:spPr bwMode="auto">
          <a:xfrm>
            <a:off x="428625" y="5786438"/>
            <a:ext cx="8215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ПРОЕКТ РЕАЛИЗОВАН! 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ВСЁ ЕЩЕ ВПЕРЕДИ!</a:t>
            </a:r>
          </a:p>
        </p:txBody>
      </p:sp>
      <p:pic>
        <p:nvPicPr>
          <p:cNvPr id="17413" name="Picture 5" descr="G:\флешка металл\проект 2020\Новая папка\IMG_8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0"/>
            <a:ext cx="7132637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3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0"/>
            <a:ext cx="5940152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МЫ ВЫБИРАЕМ ПРОБЛЕМУ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Обращение  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врио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директора МАОУ Альмяковской ООШ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Опрос жителей села, родителей, 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14313" y="5786438"/>
            <a:ext cx="4103687" cy="56991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6" name="Прямоугольник 11"/>
          <p:cNvSpPr>
            <a:spLocks noChangeArrowheads="1"/>
          </p:cNvSpPr>
          <p:nvPr/>
        </p:nvSpPr>
        <p:spPr bwMode="auto">
          <a:xfrm>
            <a:off x="4067175" y="2060575"/>
            <a:ext cx="4643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актуальна –100% </a:t>
            </a:r>
            <a:endParaRPr lang="ru-RU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642938" y="3214688"/>
            <a:ext cx="392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Обращение</a:t>
            </a:r>
            <a:endParaRPr lang="ru-RU" alt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Рисунок 10" descr="Fe6w6fQFd_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00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Box 10"/>
          <p:cNvSpPr txBox="1">
            <a:spLocks noChangeArrowheads="1"/>
          </p:cNvSpPr>
          <p:nvPr/>
        </p:nvSpPr>
        <p:spPr bwMode="auto">
          <a:xfrm>
            <a:off x="4356100" y="2924175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еще проблемы?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5896" y="3356992"/>
            <a:ext cx="5256584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Отсутствие музея на территории села.         </a:t>
            </a:r>
          </a:p>
          <a:p>
            <a:pPr>
              <a:defRPr/>
            </a:pPr>
            <a:r>
              <a:rPr lang="ru-RU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2.Отсутствие организованного досуга населения.</a:t>
            </a:r>
          </a:p>
          <a:p>
            <a:pPr>
              <a:defRPr/>
            </a:pPr>
            <a:r>
              <a:rPr lang="ru-RU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3.У школы нет искусственной елки для проведения новогодних праздников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8913"/>
            <a:ext cx="2776537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781300"/>
            <a:ext cx="2667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3708400" y="5157788"/>
            <a:ext cx="54356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708150" algn="l"/>
              </a:tabLst>
            </a:pPr>
            <a:r>
              <a:rPr lang="ru-RU" altLang="ru-RU" sz="2000">
                <a:solidFill>
                  <a:srgbClr val="7030A0"/>
                </a:solidFill>
                <a:cs typeface="Times New Roman" pitchFamily="18" charset="0"/>
              </a:rPr>
              <a:t>4. Нерегулярное обслуживание населения медицинским  работником.</a:t>
            </a:r>
            <a:endParaRPr lang="ru-RU" altLang="ru-RU" sz="2000"/>
          </a:p>
          <a:p>
            <a:pPr algn="just">
              <a:tabLst>
                <a:tab pos="1708150" algn="l"/>
              </a:tabLst>
            </a:pPr>
            <a:r>
              <a:rPr lang="ru-RU" altLang="ru-RU" sz="2000">
                <a:solidFill>
                  <a:srgbClr val="7030A0"/>
                </a:solidFill>
                <a:cs typeface="Times New Roman" pitchFamily="18" charset="0"/>
              </a:rPr>
              <a:t>5. В селе нет собственной  пекарни.</a:t>
            </a:r>
            <a:endParaRPr lang="ru-RU" altLang="ru-RU" sz="2000"/>
          </a:p>
          <a:p>
            <a:pPr algn="just">
              <a:tabLst>
                <a:tab pos="1708150" algn="l"/>
              </a:tabLst>
            </a:pPr>
            <a:r>
              <a:rPr lang="ru-RU" altLang="ru-RU" sz="2000">
                <a:solidFill>
                  <a:srgbClr val="7030A0"/>
                </a:solidFill>
                <a:cs typeface="Times New Roman" pitchFamily="18" charset="0"/>
              </a:rPr>
              <a:t>6.Отсутствие урн для мусора.</a:t>
            </a:r>
            <a:endParaRPr lang="ru-RU" altLang="ru-RU" sz="2000">
              <a:solidFill>
                <a:srgbClr val="7030A0"/>
              </a:solidFill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0" y="2852738"/>
            <a:ext cx="414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Проведение социологического опроса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8" grpId="0" autoUpdateAnimBg="0"/>
      <p:bldP spid="3083" grpId="0" autoUpdateAnimBg="0"/>
      <p:bldP spid="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/>
          <p:nvPr/>
        </p:nvSpPr>
        <p:spPr bwMode="auto">
          <a:xfrm>
            <a:off x="2195725" y="181484"/>
            <a:ext cx="6748249" cy="5853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МЫ ВЫБИРАЕМ ПРОБЛЕМУ</a:t>
            </a:r>
          </a:p>
        </p:txBody>
      </p:sp>
      <p:pic>
        <p:nvPicPr>
          <p:cNvPr id="5126" name="Рисунок 4" descr="Fe6w6fQFd_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75" y="25400"/>
            <a:ext cx="11223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79375" y="1628775"/>
            <a:ext cx="8851900" cy="452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/>
              <a:t>Цель проекта:</a:t>
            </a:r>
            <a:endParaRPr lang="ru-RU" sz="2400"/>
          </a:p>
          <a:p>
            <a:r>
              <a:rPr lang="ru-RU" sz="2400"/>
              <a:t>Привлечение  внимания учащихся  и их  родителей  к проблеме сохранения елей в период новогодних праздников</a:t>
            </a:r>
            <a:r>
              <a:rPr lang="ru-RU" sz="2400" b="1"/>
              <a:t> </a:t>
            </a:r>
            <a:endParaRPr lang="ru-RU" sz="2400"/>
          </a:p>
          <a:p>
            <a:r>
              <a:rPr lang="ru-RU" sz="2400"/>
              <a:t> </a:t>
            </a:r>
            <a:r>
              <a:rPr lang="ru-RU" sz="2400" b="1"/>
              <a:t>приобретение  искусственной елки в школу</a:t>
            </a:r>
            <a:endParaRPr lang="ru-RU" sz="2400"/>
          </a:p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ctr" eaLnBrk="1" hangingPunct="1"/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2000"/>
              <a:t>Проанализировать актуальность и необходимость покупки елки.</a:t>
            </a:r>
          </a:p>
          <a:p>
            <a:r>
              <a:rPr lang="ru-RU" altLang="ru-RU" sz="2000"/>
              <a:t>2.Организовать инициативную группу учащихся по реализации проекта.</a:t>
            </a:r>
          </a:p>
          <a:p>
            <a:r>
              <a:rPr lang="ru-RU" altLang="ru-RU" sz="2000"/>
              <a:t>3.Объединить усилия учащихся, родителей, педагогов и администрации школы по решению проблемы.</a:t>
            </a:r>
          </a:p>
          <a:p>
            <a:r>
              <a:rPr lang="ru-RU" altLang="ru-RU" sz="2000"/>
              <a:t>4.Организовать необходимые мероприятия по приобретению  искусственную елку </a:t>
            </a:r>
          </a:p>
        </p:txBody>
      </p:sp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1214438" y="665163"/>
            <a:ext cx="7143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школе нет елки для проведения новогодних праздников</a:t>
            </a:r>
          </a:p>
          <a:p>
            <a:pPr algn="ctr" eaLnBrk="1" hangingPunct="1"/>
            <a:endParaRPr lang="ru-RU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Fe6w6fQFd_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408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17596" y="33712"/>
            <a:ext cx="4000499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МЫ ПЛАНИРУЕМ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мероприятий, смета</a:t>
            </a:r>
          </a:p>
        </p:txBody>
      </p:sp>
      <p:sp>
        <p:nvSpPr>
          <p:cNvPr id="10244" name="TextBox 9"/>
          <p:cNvSpPr txBox="1">
            <a:spLocks noChangeArrowheads="1"/>
          </p:cNvSpPr>
          <p:nvPr/>
        </p:nvSpPr>
        <p:spPr bwMode="auto">
          <a:xfrm>
            <a:off x="611188" y="765175"/>
            <a:ext cx="4929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– за активные действия!</a:t>
            </a:r>
          </a:p>
        </p:txBody>
      </p:sp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468313" y="1225550"/>
            <a:ext cx="8351837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1. Разделить участников проекта на группы: социологи, правоведы, информационная группа, группа взаимодействия со специалистами </a:t>
            </a:r>
            <a:r>
              <a:rPr lang="ru-RU" altLang="ru-RU"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(сентябрь - октябрь 2019г)                                                                                    </a:t>
            </a:r>
          </a:p>
          <a:p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2.Социологам провести социологический опрос </a:t>
            </a:r>
            <a:r>
              <a:rPr lang="ru-RU" altLang="ru-RU"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(октябрь  – декабрь 2019г)</a:t>
            </a:r>
          </a:p>
          <a:p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3. Правоведам изучить нормативно правовые документы   (октябрь 2019г)</a:t>
            </a:r>
          </a:p>
          <a:p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4. Информационной группе проанализировать материалы СМИ </a:t>
            </a:r>
          </a:p>
          <a:p>
            <a:r>
              <a:rPr lang="ru-RU" altLang="ru-RU"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(октябрь-декабрь 2019г)</a:t>
            </a:r>
          </a:p>
          <a:p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 5.Группе взаимодействия со специалистами выяснить, чем могут помочь в решении проблемы </a:t>
            </a:r>
            <a:r>
              <a:rPr lang="ru-RU" altLang="ru-RU"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(декабрь 2019г)                                                                                          </a:t>
            </a:r>
          </a:p>
          <a:p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6. Изучить интернет- магазины, цены на покупку ели  </a:t>
            </a:r>
            <a:r>
              <a:rPr lang="ru-RU" altLang="ru-RU" sz="1500" b="1">
                <a:latin typeface="Times New Roman" pitchFamily="18" charset="0"/>
                <a:cs typeface="Times New Roman" pitchFamily="18" charset="0"/>
              </a:rPr>
              <a:t>http://elochka.tomsk.ru/102/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), а также изучить тему «Что является самым ярким символом новогодних и рождественских праздников?»                                         </a:t>
            </a:r>
            <a:r>
              <a:rPr lang="ru-RU" altLang="ru-RU"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(ноябрь-декабрь  2019 г)</a:t>
            </a:r>
          </a:p>
          <a:p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7.Изготовить и распространить  листовки « Не губите, лес!» </a:t>
            </a:r>
            <a:r>
              <a:rPr lang="ru-RU" altLang="ru-RU"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(декабрь 2019г.) </a:t>
            </a:r>
          </a:p>
          <a:p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8.Оформить полученную информацию   </a:t>
            </a:r>
            <a:r>
              <a:rPr lang="ru-RU" altLang="ru-RU"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(декабрь  2019г)</a:t>
            </a:r>
          </a:p>
          <a:p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9.Поместить информацию о проекте в сельской газете «Крепкий орешек», районной газете «Заветы Ильича», на сайте школы  </a:t>
            </a:r>
            <a:r>
              <a:rPr lang="ru-RU" altLang="ru-RU"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(декабрь -январь 2020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altLang="ru-RU"/>
              <a:t> </a:t>
            </a:r>
          </a:p>
          <a:p>
            <a:r>
              <a:rPr lang="ru-RU" altLang="ru-RU"/>
              <a:t> </a:t>
            </a:r>
          </a:p>
          <a:p>
            <a:endParaRPr lang="ru-RU" altLang="ru-RU"/>
          </a:p>
        </p:txBody>
      </p:sp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2559050" y="4724400"/>
            <a:ext cx="6584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проекта составил 20000рублей.</a:t>
            </a:r>
          </a:p>
          <a:p>
            <a:endParaRPr lang="ru-RU" altLang="ru-RU" sz="2800"/>
          </a:p>
        </p:txBody>
      </p:sp>
      <p:sp>
        <p:nvSpPr>
          <p:cNvPr id="5127" name="TextBox 12"/>
          <p:cNvSpPr txBox="1">
            <a:spLocks noChangeArrowheads="1"/>
          </p:cNvSpPr>
          <p:nvPr/>
        </p:nvSpPr>
        <p:spPr bwMode="auto">
          <a:xfrm>
            <a:off x="755650" y="4941888"/>
            <a:ext cx="770413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Наши партнеры</a:t>
            </a:r>
            <a:r>
              <a:rPr lang="ru-RU" altLang="ru-RU" b="1"/>
              <a:t>:</a:t>
            </a:r>
            <a:endParaRPr lang="ru-RU" altLang="ru-RU" sz="1600"/>
          </a:p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Глава Улу- Юльского сельского поселения специалист 2 категории Панов Виктор Александрович.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Врио директора МАОУ Альмяковской ООШ Медведева Юлия Сергеевна.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Учащиеся школы и их родители.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*Жители села.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Fe6w6fQFd_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652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47923" y="59372"/>
            <a:ext cx="659179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МЫ ДЕЙСТВУЕМ</a:t>
            </a:r>
          </a:p>
        </p:txBody>
      </p:sp>
      <p:pic>
        <p:nvPicPr>
          <p:cNvPr id="614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692150"/>
            <a:ext cx="403383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14"/>
          <p:cNvSpPr txBox="1">
            <a:spLocks noChangeArrowheads="1"/>
          </p:cNvSpPr>
          <p:nvPr/>
        </p:nvSpPr>
        <p:spPr bwMode="auto">
          <a:xfrm>
            <a:off x="1403350" y="333375"/>
            <a:ext cx="30337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Выбираем проблему</a:t>
            </a:r>
          </a:p>
        </p:txBody>
      </p:sp>
      <p:pic>
        <p:nvPicPr>
          <p:cNvPr id="615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96975"/>
            <a:ext cx="44767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3716338"/>
            <a:ext cx="5689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16"/>
          <p:cNvSpPr txBox="1">
            <a:spLocks noChangeArrowheads="1"/>
          </p:cNvSpPr>
          <p:nvPr/>
        </p:nvSpPr>
        <p:spPr bwMode="auto">
          <a:xfrm>
            <a:off x="4787900" y="4221163"/>
            <a:ext cx="4340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Выбираем название проекта</a:t>
            </a:r>
            <a:endParaRPr lang="ru-RU" altLang="ru-RU" sz="2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6127" y="0"/>
            <a:ext cx="674787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МЫ ВЫБИРАЕМ ПРОБЛЕМУ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Сбор дополнительной информации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395288" y="2852738"/>
            <a:ext cx="328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Встреча с главой с\поселения Пановым В. А. </a:t>
            </a:r>
          </a:p>
        </p:txBody>
      </p:sp>
      <p:sp>
        <p:nvSpPr>
          <p:cNvPr id="4101" name="TextBox 13"/>
          <p:cNvSpPr txBox="1">
            <a:spLocks noChangeArrowheads="1"/>
          </p:cNvSpPr>
          <p:nvPr/>
        </p:nvSpPr>
        <p:spPr bwMode="auto">
          <a:xfrm>
            <a:off x="5219700" y="3357563"/>
            <a:ext cx="328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Встреча     с Лайс И.Н.</a:t>
            </a:r>
          </a:p>
        </p:txBody>
      </p:sp>
      <p:pic>
        <p:nvPicPr>
          <p:cNvPr id="4104" name="Рисунок 10" descr="Fe6w6fQFd_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747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1"/>
          <p:cNvPicPr>
            <a:picLocks noChangeArrowheads="1"/>
          </p:cNvPicPr>
          <p:nvPr/>
        </p:nvPicPr>
        <p:blipFill>
          <a:blip r:embed="rId3" cstate="print"/>
          <a:srcRect t="-381" r="-150" b="-581"/>
          <a:stretch>
            <a:fillRect/>
          </a:stretch>
        </p:blipFill>
        <p:spPr bwMode="auto">
          <a:xfrm>
            <a:off x="323850" y="765175"/>
            <a:ext cx="36718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16338"/>
            <a:ext cx="316865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6" descr="инициативная группа у 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981075"/>
            <a:ext cx="3255963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4005263"/>
            <a:ext cx="313372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323850" y="5934075"/>
            <a:ext cx="3452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Встреча с врио директора МАОУ Альмяковской ООШ  Медведевой Ю.С.</a:t>
            </a:r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5724525" y="6308725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Социологический опрос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9"/>
          <p:cNvSpPr>
            <a:spLocks noChangeArrowheads="1"/>
          </p:cNvSpPr>
          <p:nvPr/>
        </p:nvSpPr>
        <p:spPr bwMode="auto">
          <a:xfrm>
            <a:off x="1000125" y="5805488"/>
            <a:ext cx="814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Наши действия законны! </a:t>
            </a:r>
          </a:p>
          <a:p>
            <a:pPr algn="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Мы имеем право работать над проектом!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827213" y="0"/>
            <a:ext cx="7316787" cy="962025"/>
            <a:chOff x="1827312" y="0"/>
            <a:chExt cx="7316688" cy="962025"/>
          </a:xfrm>
        </p:grpSpPr>
        <p:sp>
          <p:nvSpPr>
            <p:cNvPr id="2" name="Прямоугольник 2"/>
            <p:cNvSpPr/>
            <p:nvPr/>
          </p:nvSpPr>
          <p:spPr>
            <a:xfrm>
              <a:off x="1827312" y="0"/>
              <a:ext cx="7316688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latin typeface="Times New Roman" pitchFamily="18" charset="0"/>
                  <a:cs typeface="Times New Roman" pitchFamily="18" charset="0"/>
                </a:rPr>
                <a:t>МЫ ИССЛЕДУЕМ ПРОБЛЕМУ</a:t>
              </a:r>
            </a:p>
          </p:txBody>
        </p:sp>
        <p:sp>
          <p:nvSpPr>
            <p:cNvPr id="8206" name="Прямоугольник 10"/>
            <p:cNvSpPr>
              <a:spLocks noChangeArrowheads="1"/>
            </p:cNvSpPr>
            <p:nvPr/>
          </p:nvSpPr>
          <p:spPr bwMode="auto">
            <a:xfrm>
              <a:off x="2519363" y="500063"/>
              <a:ext cx="662463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2400" b="1">
                  <a:latin typeface="Times New Roman" pitchFamily="18" charset="0"/>
                  <a:cs typeface="Times New Roman" pitchFamily="18" charset="0"/>
                </a:rPr>
                <a:t>Изучение нормативно-правовых документов</a:t>
              </a:r>
            </a:p>
          </p:txBody>
        </p:sp>
      </p:grpSp>
      <p:pic>
        <p:nvPicPr>
          <p:cNvPr id="6149" name="Рисунок 2" descr="Fe6w6fQFd_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90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221163"/>
            <a:ext cx="146526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6107" y="1124744"/>
            <a:ext cx="2667893" cy="355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1277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00" name="Прямоугольник 17"/>
          <p:cNvSpPr>
            <a:spLocks noChangeArrowheads="1"/>
          </p:cNvSpPr>
          <p:nvPr/>
        </p:nvSpPr>
        <p:spPr bwMode="auto">
          <a:xfrm>
            <a:off x="4211638" y="4508500"/>
            <a:ext cx="2663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Устав школы </a:t>
            </a:r>
            <a:endParaRPr lang="ru-RU" altLang="ru-RU" sz="2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068960"/>
            <a:ext cx="3568700" cy="341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02" name="Прямоугольник 20"/>
          <p:cNvSpPr>
            <a:spLocks noChangeArrowheads="1"/>
          </p:cNvSpPr>
          <p:nvPr/>
        </p:nvSpPr>
        <p:spPr bwMode="auto">
          <a:xfrm>
            <a:off x="1331913" y="5157788"/>
            <a:ext cx="58705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Всеобщая декларация прав человека</a:t>
            </a:r>
            <a:r>
              <a:rPr lang="ru-RU" altLang="ru-RU" sz="2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 rot="-436101">
            <a:off x="776288" y="1892300"/>
            <a:ext cx="3071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Конституция РФ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 rot="-169580">
            <a:off x="9525" y="1020763"/>
            <a:ext cx="4572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ФЗ «Об образовании в РФ»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627313" y="404813"/>
            <a:ext cx="4059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Анализ социологического опроса</a:t>
            </a:r>
            <a:endParaRPr lang="ru-RU"/>
          </a:p>
        </p:txBody>
      </p:sp>
      <p:graphicFrame>
        <p:nvGraphicFramePr>
          <p:cNvPr id="9219" name="Объект 2"/>
          <p:cNvGraphicFramePr>
            <a:graphicFrameLocks/>
          </p:cNvGraphicFramePr>
          <p:nvPr/>
        </p:nvGraphicFramePr>
        <p:xfrm>
          <a:off x="2916238" y="1193800"/>
          <a:ext cx="5505450" cy="3209925"/>
        </p:xfrm>
        <a:graphic>
          <a:graphicData uri="http://schemas.openxmlformats.org/presentationml/2006/ole">
            <p:oleObj spid="_x0000_s9219" name="Диаграмма" r:id="rId3" imgW="5505165" imgH="3206774" progId="Excel.Chart.8">
              <p:embed/>
            </p:oleObj>
          </a:graphicData>
        </a:graphic>
      </p:graphicFrame>
      <p:graphicFrame>
        <p:nvGraphicFramePr>
          <p:cNvPr id="9220" name="Объект 4"/>
          <p:cNvGraphicFramePr>
            <a:graphicFrameLocks/>
          </p:cNvGraphicFramePr>
          <p:nvPr/>
        </p:nvGraphicFramePr>
        <p:xfrm>
          <a:off x="5003800" y="3933825"/>
          <a:ext cx="4425950" cy="2344738"/>
        </p:xfrm>
        <a:graphic>
          <a:graphicData uri="http://schemas.openxmlformats.org/presentationml/2006/ole">
            <p:oleObj spid="_x0000_s9220" name="Диаграмма" r:id="rId4" imgW="5505165" imgH="3206774" progId="Excel.Chart.8">
              <p:embed/>
            </p:oleObj>
          </a:graphicData>
        </a:graphic>
      </p:graphicFrame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5288" y="701675"/>
            <a:ext cx="7262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altLang="ru-RU" sz="1400" b="1">
                <a:cs typeface="Times New Roman" pitchFamily="18" charset="0"/>
              </a:rPr>
              <a:t>Исследуемая проблема:</a:t>
            </a:r>
            <a:endParaRPr lang="ru-RU" altLang="ru-RU" sz="1100"/>
          </a:p>
          <a:p>
            <a:pPr algn="ctr"/>
            <a:r>
              <a:rPr lang="ru-RU" altLang="ru-RU" sz="1400" b="1">
                <a:cs typeface="Times New Roman" pitchFamily="18" charset="0"/>
              </a:rPr>
              <a:t> 1. «Какую елку вы поставите на Новый год у себя дома?»</a:t>
            </a:r>
            <a:endParaRPr lang="ru-RU" altLang="ru-RU" sz="1100"/>
          </a:p>
          <a:p>
            <a:r>
              <a:rPr lang="ru-RU" altLang="ru-RU" sz="1400" b="1">
                <a:cs typeface="Times New Roman" pitchFamily="18" charset="0"/>
              </a:rPr>
              <a:t>Опрос  учащихся</a:t>
            </a:r>
            <a:endParaRPr lang="ru-RU" altLang="ru-RU" sz="1100"/>
          </a:p>
          <a:p>
            <a:endParaRPr lang="ru-RU" altLang="ru-RU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5508625" y="42179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 sz="1400" b="1">
                <a:cs typeface="Times New Roman" pitchFamily="18" charset="0"/>
              </a:rPr>
              <a:t>Опрос учителей и жителей села</a:t>
            </a:r>
            <a:endParaRPr lang="ru-RU" altLang="ru-RU" sz="1100"/>
          </a:p>
          <a:p>
            <a:endParaRPr lang="ru-RU" altLang="ru-RU"/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0" y="10937875"/>
            <a:ext cx="915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723900" algn="l"/>
              </a:tabLst>
            </a:pPr>
            <a:r>
              <a:rPr lang="ru-RU" altLang="ru-RU" sz="1400">
                <a:cs typeface="Times New Roman" pitchFamily="18" charset="0"/>
              </a:rPr>
              <a:t>	</a:t>
            </a:r>
            <a:endParaRPr lang="ru-RU" altLang="ru-RU" sz="1100"/>
          </a:p>
          <a:p>
            <a:pPr>
              <a:tabLst>
                <a:tab pos="723900" algn="l"/>
              </a:tabLst>
            </a:pPr>
            <a:endParaRPr lang="ru-RU" altLang="ru-RU"/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0" y="14668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28600" algn="just"/>
            <a:r>
              <a:rPr lang="ru-RU" altLang="ru-RU" sz="1400" b="1" u="sng">
                <a:cs typeface="Times New Roman" pitchFamily="18" charset="0"/>
              </a:rPr>
              <a:t>Вывод: </a:t>
            </a:r>
            <a:endParaRPr lang="ru-RU" altLang="ru-RU" sz="1100"/>
          </a:p>
          <a:p>
            <a:pPr lvl="1" algn="just">
              <a:buSzPct val="100000"/>
              <a:buFontTx/>
              <a:buBlip>
                <a:blip r:embed="rId5"/>
              </a:buBlip>
            </a:pPr>
            <a:r>
              <a:rPr lang="ru-RU" altLang="ru-RU" sz="1400">
                <a:cs typeface="Times New Roman" pitchFamily="18" charset="0"/>
              </a:rPr>
              <a:t>40% опрошенных поставят искусственную елку.</a:t>
            </a:r>
            <a:endParaRPr lang="ru-RU" altLang="ru-RU" sz="1100"/>
          </a:p>
          <a:p>
            <a:pPr indent="228600" algn="just"/>
            <a:r>
              <a:rPr lang="ru-RU" altLang="ru-RU" sz="1400">
                <a:cs typeface="Times New Roman" pitchFamily="18" charset="0"/>
              </a:rPr>
              <a:t>  2.   100% все опрошенные  поддерживают идею приобретение искусственной елки в школу</a:t>
            </a:r>
            <a:endParaRPr lang="ru-RU" altLang="ru-RU" sz="1100"/>
          </a:p>
          <a:p>
            <a:pPr indent="228600" algn="just"/>
            <a:r>
              <a:rPr lang="ru-RU" altLang="ru-RU" sz="1400">
                <a:cs typeface="Times New Roman" pitchFamily="18" charset="0"/>
              </a:rPr>
              <a:t>2.    Большинство опрошенных респондентов смогут оказать посильную помощь в реализации проекта.</a:t>
            </a:r>
            <a:endParaRPr lang="ru-RU" altLang="ru-RU" sz="1100"/>
          </a:p>
          <a:p>
            <a:pPr indent="228600" algn="just"/>
            <a:r>
              <a:rPr lang="ru-RU" altLang="ru-RU" sz="1400">
                <a:solidFill>
                  <a:srgbClr val="000000"/>
                </a:solidFill>
                <a:cs typeface="Times New Roman" pitchFamily="18" charset="0"/>
              </a:rPr>
              <a:t>Таким образом, анализ социального опроса показал, что все опрошенные (100%) считают проблему </a:t>
            </a:r>
            <a:r>
              <a:rPr lang="ru-RU" altLang="ru-RU" sz="1400" b="1" i="1">
                <a:solidFill>
                  <a:srgbClr val="FF0000"/>
                </a:solidFill>
                <a:cs typeface="Times New Roman" pitchFamily="18" charset="0"/>
              </a:rPr>
              <a:t>актуальной</a:t>
            </a:r>
            <a:r>
              <a:rPr lang="ru-RU" altLang="ru-RU" sz="14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altLang="ru-RU"/>
          </a:p>
        </p:txBody>
      </p:sp>
      <p:graphicFrame>
        <p:nvGraphicFramePr>
          <p:cNvPr id="9225" name="Объект 11"/>
          <p:cNvGraphicFramePr>
            <a:graphicFrameLocks/>
          </p:cNvGraphicFramePr>
          <p:nvPr/>
        </p:nvGraphicFramePr>
        <p:xfrm>
          <a:off x="827088" y="3789363"/>
          <a:ext cx="4170362" cy="2921000"/>
        </p:xfrm>
        <a:graphic>
          <a:graphicData uri="http://schemas.openxmlformats.org/presentationml/2006/ole">
            <p:oleObj spid="_x0000_s9225" name="Диаграмма" r:id="rId6" imgW="5505165" imgH="3206774" progId="Excel.Chart.8">
              <p:embed/>
            </p:oleObj>
          </a:graphicData>
        </a:graphic>
      </p:graphicFrame>
      <p:sp>
        <p:nvSpPr>
          <p:cNvPr id="9226" name="Rectangle 6"/>
          <p:cNvSpPr>
            <a:spLocks noChangeArrowheads="1"/>
          </p:cNvSpPr>
          <p:nvPr/>
        </p:nvSpPr>
        <p:spPr bwMode="auto">
          <a:xfrm>
            <a:off x="0" y="42211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 sz="1400" b="1">
                <a:cs typeface="Times New Roman" pitchFamily="18" charset="0"/>
              </a:rPr>
              <a:t>Опрос родителей</a:t>
            </a:r>
            <a:endParaRPr lang="ru-RU" altLang="ru-RU" sz="1100"/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Объект 6"/>
          <p:cNvGraphicFramePr>
            <a:graphicFrameLocks/>
          </p:cNvGraphicFramePr>
          <p:nvPr/>
        </p:nvGraphicFramePr>
        <p:xfrm>
          <a:off x="2478088" y="-49213"/>
          <a:ext cx="5505450" cy="3209926"/>
        </p:xfrm>
        <a:graphic>
          <a:graphicData uri="http://schemas.openxmlformats.org/presentationml/2006/ole">
            <p:oleObj spid="_x0000_s10242" name="Диаграмма" r:id="rId3" imgW="5505165" imgH="3206774" progId="Excel.Chart.8">
              <p:embed/>
            </p:oleObj>
          </a:graphicData>
        </a:graphic>
      </p:graphicFrame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0" y="3667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161925" y="9080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cs typeface="Times New Roman" pitchFamily="18" charset="0"/>
              </a:rPr>
              <a:t>2. Нужна ли школе искусственная елка?</a:t>
            </a:r>
            <a:endParaRPr lang="ru-RU" altLang="ru-RU" sz="1400"/>
          </a:p>
        </p:txBody>
      </p:sp>
      <p:sp>
        <p:nvSpPr>
          <p:cNvPr id="10245" name="Прямоугольник 11"/>
          <p:cNvSpPr>
            <a:spLocks noChangeArrowheads="1"/>
          </p:cNvSpPr>
          <p:nvPr/>
        </p:nvSpPr>
        <p:spPr bwMode="auto">
          <a:xfrm>
            <a:off x="161925" y="2205038"/>
            <a:ext cx="43926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Вывод: </a:t>
            </a:r>
            <a:endParaRPr lang="ru-RU" sz="1600"/>
          </a:p>
          <a:p>
            <a:pPr lvl="1"/>
            <a:r>
              <a:rPr lang="ru-RU">
                <a:solidFill>
                  <a:srgbClr val="FF0000"/>
                </a:solidFill>
              </a:rPr>
              <a:t>40% </a:t>
            </a:r>
            <a:r>
              <a:rPr lang="ru-RU"/>
              <a:t>опрошенных поставят искусственную елку.</a:t>
            </a:r>
            <a:endParaRPr lang="ru-RU" sz="1600"/>
          </a:p>
          <a:p>
            <a:r>
              <a:rPr lang="ru-RU"/>
              <a:t>  2</a:t>
            </a:r>
            <a:r>
              <a:rPr lang="ru-RU">
                <a:solidFill>
                  <a:srgbClr val="FF0000"/>
                </a:solidFill>
              </a:rPr>
              <a:t>.   100% </a:t>
            </a:r>
            <a:r>
              <a:rPr lang="ru-RU"/>
              <a:t>все опрошенные  поддерживают идею приобретение искусственной елки в школу</a:t>
            </a:r>
            <a:endParaRPr lang="ru-RU" sz="1600"/>
          </a:p>
          <a:p>
            <a:r>
              <a:rPr lang="ru-RU"/>
              <a:t>2.    Большинство опрошенных респондентов смогут оказать посильную помощь в реализации проекта.</a:t>
            </a:r>
            <a:endParaRPr lang="ru-RU" sz="1600"/>
          </a:p>
          <a:p>
            <a:r>
              <a:rPr lang="ru-RU"/>
              <a:t> </a:t>
            </a:r>
            <a:endParaRPr lang="ru-RU" sz="1600"/>
          </a:p>
          <a:p>
            <a:r>
              <a:rPr lang="ru-RU"/>
              <a:t>  </a:t>
            </a:r>
          </a:p>
          <a:p>
            <a:r>
              <a:rPr lang="ru-RU"/>
              <a:t>Таким образом, анализ социального опроса показал, что все опрошенные (</a:t>
            </a:r>
            <a:r>
              <a:rPr lang="ru-RU">
                <a:solidFill>
                  <a:srgbClr val="FF0000"/>
                </a:solidFill>
              </a:rPr>
              <a:t>100%) </a:t>
            </a:r>
            <a:r>
              <a:rPr lang="ru-RU"/>
              <a:t>считают проблему </a:t>
            </a:r>
            <a:r>
              <a:rPr lang="ru-RU" b="1" i="1"/>
              <a:t>актуальной</a:t>
            </a:r>
            <a:r>
              <a:rPr lang="ru-RU"/>
              <a:t>.</a:t>
            </a:r>
            <a:endParaRPr lang="ru-RU" sz="1600"/>
          </a:p>
        </p:txBody>
      </p:sp>
      <p:pic>
        <p:nvPicPr>
          <p:cNvPr id="10246" name="Picture 3" descr="G:\флешка металл\проект 2020\Новая папка\IMG_20191219_094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573463"/>
            <a:ext cx="3970338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661</Words>
  <Application>Microsoft Office PowerPoint</Application>
  <PresentationFormat>Экран (4:3)</PresentationFormat>
  <Paragraphs>126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 2</vt:lpstr>
      <vt:lpstr>Тема Office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Love</dc:creator>
  <cp:lastModifiedBy>Berezka</cp:lastModifiedBy>
  <cp:revision>234</cp:revision>
  <dcterms:created xsi:type="dcterms:W3CDTF">2016-02-29T14:15:52Z</dcterms:created>
  <dcterms:modified xsi:type="dcterms:W3CDTF">2020-03-05T03:36:34Z</dcterms:modified>
</cp:coreProperties>
</file>