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6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CBCE6-7CDB-4407-ABF6-B5539CBF7F54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5C01A-D117-4479-9C99-8135B35F96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2FA5E-5C53-45BF-888C-A5137ED79109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54C3-A81C-4F97-A229-49E35FBDAB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E036-0594-4C02-9A4F-C97C2404B3C0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C76B5-778A-4EE5-92D4-4AFA4A4E7C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942C2-ECBF-4936-A06F-81FD06A4DA71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8392E-13B7-4252-94F1-5A30429E52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29D40-9065-4FBA-AD7D-8B8E36BA39E2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595E0-FF5D-4012-A055-415482442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55C78-AC6D-48CD-B683-036470287E1C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BD98C-6F7B-40F5-A517-D93AB0820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FB5E1-D152-4B19-B212-96C685CACFAE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3B93F-B992-45E6-AE84-17573A3E8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CC3F9-720C-4AA9-86BF-F0E6130A58C7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51151-C3D2-4735-A492-2613F4CC5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AAAA6-CE5A-487E-AEB3-6EFA750049EB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80BAD-A044-420D-A499-26AB4B65F5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D3331-8948-4BDE-BC02-86BE69AD80F8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EDC0-E2FD-4A91-9E4F-BF92808CD6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7F928-0094-487A-8D3A-512D57E78C75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33574-6964-4158-B4F5-27B2E241F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6B5B0D-D8F0-4F04-8111-185C115073F7}" type="datetimeFigureOut">
              <a:rPr lang="ru-RU"/>
              <a:pPr>
                <a:defRPr/>
              </a:pPr>
              <a:t>07.12.2021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DE7B38-DA8B-481F-B65B-6D2861C281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8.xml"/><Relationship Id="rId4" Type="http://schemas.openxmlformats.org/officeDocument/2006/relationships/slide" Target="slide2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4213" y="1700213"/>
            <a:ext cx="7772400" cy="3000375"/>
          </a:xfrm>
        </p:spPr>
        <p:txBody>
          <a:bodyPr/>
          <a:lstStyle/>
          <a:p>
            <a:pPr eaLnBrk="1" hangingPunct="1"/>
            <a:r>
              <a:rPr lang="ru-RU" sz="9600" b="1" smtClean="0"/>
              <a:t>Безопасность</a:t>
            </a:r>
            <a:br>
              <a:rPr lang="ru-RU" sz="9600" b="1" smtClean="0"/>
            </a:br>
            <a:r>
              <a:rPr lang="ru-RU" sz="9600" b="1" smtClean="0"/>
              <a:t>на дороге</a:t>
            </a:r>
            <a:endParaRPr lang="ru-RU" sz="960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260350"/>
            <a:ext cx="6400800" cy="10001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>
                <a:solidFill>
                  <a:schemeClr val="tx1"/>
                </a:solidFill>
              </a:rPr>
              <a:t>Викторина по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правилам </a:t>
            </a:r>
            <a:r>
              <a:rPr lang="ru-RU" sz="2400" dirty="0">
                <a:solidFill>
                  <a:schemeClr val="tx1"/>
                </a:solidFill>
              </a:rPr>
              <a:t>дорожного движения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sp>
        <p:nvSpPr>
          <p:cNvPr id="5" name="Управляющая кнопка: документ 4">
            <a:hlinkClick r:id="" action="ppaction://hlinkshowjump?jump=lastslide" highlightClick="1"/>
          </p:cNvPr>
          <p:cNvSpPr/>
          <p:nvPr/>
        </p:nvSpPr>
        <p:spPr>
          <a:xfrm>
            <a:off x="8316913" y="5949950"/>
            <a:ext cx="428625" cy="500063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439862"/>
          </a:xfrm>
        </p:spPr>
        <p:txBody>
          <a:bodyPr/>
          <a:lstStyle/>
          <a:p>
            <a:pPr eaLnBrk="1" hangingPunct="1"/>
            <a:r>
              <a:rPr lang="ru-RU" b="1" i="1" smtClean="0"/>
              <a:t>Может ли пешеход двигаться по автомагистрали?</a:t>
            </a:r>
            <a:endParaRPr lang="ru-RU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28625" y="2071688"/>
            <a:ext cx="8229600" cy="19002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Да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2" action="ppaction://hlinksldjump"/>
              </a:rPr>
              <a:t>Да, только по крайней левой полосе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3" action="ppaction://hlinksldjump"/>
              </a:rPr>
              <a:t>Нет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69" name="Рисунок 3" descr="10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4750" y="4070350"/>
            <a:ext cx="4857750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Кто может первым начать движение (для машин горит красный свет)?</a:t>
            </a:r>
            <a:endParaRPr lang="ru-RU" dirty="0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9288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Зелёная машина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Пешеход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2" action="ppaction://hlinksldjump"/>
              </a:rPr>
              <a:t>Синяя машина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293" name="Рисунок 3" descr="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5" y="4140200"/>
            <a:ext cx="4757738" cy="229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Может ли водитель красной машины въехать на пешеходный переход, если за ним образовался затор?</a:t>
            </a:r>
            <a:endParaRPr lang="ru-RU" dirty="0" smtClean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28625" y="2643188"/>
            <a:ext cx="8229600" cy="19288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Нет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Да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3" action="ppaction://hlinksldjump"/>
              </a:rPr>
              <a:t>Да, если на переходе нет пешеходов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17" name="Рисунок 3" descr="7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75" y="4643438"/>
            <a:ext cx="5097463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Можете ли вы, являясь водителем синей машины, начать движение?</a:t>
            </a:r>
            <a:endParaRPr lang="ru-RU" dirty="0" smtClean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19288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Да, во всех направлениях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Да, только прямо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3" action="ppaction://hlinksldjump"/>
              </a:rPr>
              <a:t>Нет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41" name="Рисунок 3" descr="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50" y="4214813"/>
            <a:ext cx="55975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Можете ли вы, являясь водителем синей машины, начать движение?</a:t>
            </a:r>
            <a:endParaRPr lang="ru-RU" dirty="0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20002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Да, во всех направлениях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Да, только направо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2" action="ppaction://hlinksldjump"/>
              </a:rPr>
              <a:t>Нет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365" name="Рисунок 3" descr="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13" y="4143375"/>
            <a:ext cx="5500687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Можете ли вы, являясь водителем синей машины, начать движение?</a:t>
            </a:r>
            <a:endParaRPr lang="ru-RU" dirty="0" smtClean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19288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Да, во всех направлениях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2" action="ppaction://hlinksldjump"/>
              </a:rPr>
              <a:t>Да, только направо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3" action="ppaction://hlinksldjump"/>
              </a:rPr>
              <a:t>Нет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389" name="Рисунок 3" descr="3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4213" y="4214813"/>
            <a:ext cx="5414962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Можете ли вы, являясь водителем синей машины, начать движение?</a:t>
            </a:r>
            <a:endParaRPr lang="ru-RU" dirty="0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9288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Да, во всех направлениях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2" action="ppaction://hlinksldjump"/>
              </a:rPr>
              <a:t>Да, только направо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3" action="ppaction://hlinksldjump"/>
              </a:rPr>
              <a:t>Нет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286500"/>
            <a:ext cx="357187" cy="357188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7413" name="Рисунок 3" descr="4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4305300"/>
            <a:ext cx="5214938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Можете ли вы, являясь водителем синей машины, начать движение?</a:t>
            </a:r>
            <a:endParaRPr lang="ru-RU" dirty="0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8573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Да, во всех направлениях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2" action="ppaction://hlinksldjump"/>
              </a:rPr>
              <a:t>Да, только прямо и направо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3" action="ppaction://hlinksldjump"/>
              </a:rPr>
              <a:t>Нет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8437" name="Рисунок 3" descr="5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25" y="4214813"/>
            <a:ext cx="53181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300"/>
          </a:xfrm>
        </p:spPr>
        <p:txBody>
          <a:bodyPr/>
          <a:lstStyle/>
          <a:p>
            <a:pPr eaLnBrk="1" hangingPunct="1"/>
            <a:r>
              <a:rPr lang="ru-RU" b="1" i="1" smtClean="0"/>
              <a:t>Где должны двигаться группы детей?</a:t>
            </a:r>
            <a:endParaRPr lang="ru-RU" smtClean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3429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Только по тротуарам и пешеходным дорожкам, а при их отсутствии – по обочинам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Только по тротуарам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3" action="ppaction://hlinksldjump"/>
              </a:rPr>
              <a:t>Только по пешеходным дорожкам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142875" y="6357938"/>
            <a:ext cx="357188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Где пассажир обязан производить посадку и высадку в (из) транспортного средства?</a:t>
            </a:r>
            <a:endParaRPr lang="ru-RU" dirty="0" smtClean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5544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В любом месте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Со стороны тротуара или обочины и только после полной остановки транспортного средства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2" action="ppaction://hlinksldjump"/>
              </a:rPr>
              <a:t>Со стороны проезжей части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1371600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КРАСНЫЙ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dirty="0" smtClean="0">
                          <a:hlinkClick r:id="rId2" action="ppaction://hlinksldjump"/>
                        </a:rPr>
                        <a:t>5</a:t>
                      </a:r>
                      <a:endParaRPr lang="ru-RU" sz="6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dirty="0" smtClean="0">
                          <a:hlinkClick r:id="rId3" action="ppaction://hlinksldjump"/>
                        </a:rPr>
                        <a:t>10</a:t>
                      </a:r>
                      <a:endParaRPr lang="ru-RU" sz="6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dirty="0" smtClean="0">
                          <a:hlinkClick r:id="rId4" action="ppaction://hlinksldjump"/>
                        </a:rPr>
                        <a:t>15</a:t>
                      </a:r>
                      <a:endParaRPr lang="ru-RU" sz="6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dirty="0" smtClean="0">
                          <a:hlinkClick r:id="rId5" action="ppaction://hlinksldjump"/>
                        </a:rPr>
                        <a:t>20</a:t>
                      </a:r>
                      <a:endParaRPr lang="ru-RU" sz="6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0" dirty="0" smtClean="0">
                          <a:hlinkClick r:id="rId6" action="ppaction://hlinksldjump"/>
                        </a:rPr>
                        <a:t>25</a:t>
                      </a:r>
                      <a:endParaRPr lang="ru-RU" sz="6000" b="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СИНИЙ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7" action="ppaction://hlinksldjump"/>
                        </a:rPr>
                        <a:t>5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8" action="ppaction://hlinksldjump"/>
                        </a:rPr>
                        <a:t>10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9" action="ppaction://hlinksldjump"/>
                        </a:rPr>
                        <a:t>15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10" action="ppaction://hlinksldjump"/>
                        </a:rPr>
                        <a:t>20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11" action="ppaction://hlinksldjump"/>
                        </a:rPr>
                        <a:t>25</a:t>
                      </a:r>
                      <a:endParaRPr lang="ru-RU" sz="60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БЕЛЫЙ</a:t>
                      </a:r>
                      <a:endParaRPr lang="ru-RU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12" action="ppaction://hlinksldjump"/>
                        </a:rPr>
                        <a:t>5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13" action="ppaction://hlinksldjump"/>
                        </a:rPr>
                        <a:t>10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14" action="ppaction://hlinksldjump"/>
                        </a:rPr>
                        <a:t>15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15" action="ppaction://hlinksldjump"/>
                        </a:rPr>
                        <a:t>20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16" action="ppaction://hlinksldjump"/>
                        </a:rPr>
                        <a:t>25</a:t>
                      </a:r>
                      <a:endParaRPr lang="ru-RU" sz="60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ЖЕЛТЫЙ</a:t>
                      </a:r>
                      <a:endParaRPr lang="ru-RU" b="1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17" action="ppaction://hlinksldjump"/>
                        </a:rPr>
                        <a:t>5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18" action="ppaction://hlinksldjump"/>
                        </a:rPr>
                        <a:t>10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19" action="ppaction://hlinksldjump"/>
                        </a:rPr>
                        <a:t>15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20" action="ppaction://hlinksldjump"/>
                        </a:rPr>
                        <a:t>20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21" action="ppaction://hlinksldjump"/>
                        </a:rPr>
                        <a:t>25</a:t>
                      </a:r>
                      <a:endParaRPr lang="ru-RU" sz="6000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ЗЕЛЕНЫЙ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22" action="ppaction://hlinksldjump"/>
                        </a:rPr>
                        <a:t>5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23" action="ppaction://hlinksldjump"/>
                        </a:rPr>
                        <a:t>10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24" action="ppaction://hlinksldjump"/>
                        </a:rPr>
                        <a:t>15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25" action="ppaction://hlinksldjump"/>
                        </a:rPr>
                        <a:t>20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hlinkClick r:id="rId26" action="ppaction://hlinksldjump"/>
                        </a:rPr>
                        <a:t>25</a:t>
                      </a:r>
                      <a:endParaRPr lang="ru-RU" sz="6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Могут ли дети до 12-летнего возраста ездить на заднем сиденье мотоцикла?</a:t>
            </a:r>
            <a:endParaRPr lang="ru-RU" dirty="0" smtClean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457200" y="2500313"/>
            <a:ext cx="8229600" cy="31432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Нет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Да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3" action="ppaction://hlinksldjump"/>
              </a:rPr>
              <a:t>Могут, но только с использованием специальных детских удерживающих устройств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428625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Кому должен уступить дорогу водитель при выезде на дорогу с прилегающей территории?</a:t>
            </a:r>
            <a:endParaRPr lang="ru-RU" dirty="0" smtClean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57200" y="2643188"/>
            <a:ext cx="8229600" cy="34829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Транспортным средствам и пешеходам, движущимся по ней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Только пешеходам, движущимся по ней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3" action="ppaction://hlinksldjump"/>
              </a:rPr>
              <a:t>Имеет преимущества перед транспортными средствами, движущимся по ней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300"/>
          </a:xfrm>
        </p:spPr>
        <p:txBody>
          <a:bodyPr/>
          <a:lstStyle/>
          <a:p>
            <a:pPr eaLnBrk="1" hangingPunct="1"/>
            <a:r>
              <a:rPr lang="ru-RU" b="1" i="1" smtClean="0"/>
              <a:t>Что при ДТП обязан сделать водитель, причастный к нему?</a:t>
            </a:r>
            <a:endParaRPr lang="ru-RU" smtClean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37147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Продолжить движение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Остановить транспортное средство, включить аварийную световую сигнализацию и выставить знак аварийной остановки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2" action="ppaction://hlinksldjump"/>
              </a:rPr>
              <a:t>Скрыться с места происшествия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Какой из этих знаков разрешает движение только пешеходам?</a:t>
            </a:r>
            <a:endParaRPr lang="ru-RU" dirty="0" smtClean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428625" y="4214813"/>
            <a:ext cx="8229600" cy="1785937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mtClean="0">
                <a:hlinkClick r:id="rId2" action="ppaction://hlinksldjump"/>
              </a:rPr>
              <a:t>а. 2</a:t>
            </a:r>
            <a:endParaRPr lang="ru-RU" smtClean="0"/>
          </a:p>
          <a:p>
            <a:pPr algn="ctr" eaLnBrk="1" hangingPunct="1">
              <a:buFont typeface="Arial" charset="0"/>
              <a:buNone/>
            </a:pPr>
            <a:r>
              <a:rPr lang="ru-RU" smtClean="0">
                <a:hlinkClick r:id="rId3" action="ppaction://hlinksldjump"/>
              </a:rPr>
              <a:t>б. 1</a:t>
            </a:r>
            <a:endParaRPr lang="ru-RU" smtClean="0"/>
          </a:p>
          <a:p>
            <a:pPr algn="ctr" eaLnBrk="1" hangingPunct="1">
              <a:buFont typeface="Arial" charset="0"/>
              <a:buNone/>
            </a:pPr>
            <a:r>
              <a:rPr lang="ru-RU" smtClean="0">
                <a:hlinkClick r:id="rId2" action="ppaction://hlinksldjump"/>
              </a:rPr>
              <a:t>в. 3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4581" name="Рисунок 3" descr="12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25" y="2071688"/>
            <a:ext cx="607377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62"/>
          </a:xfrm>
        </p:spPr>
        <p:txBody>
          <a:bodyPr/>
          <a:lstStyle/>
          <a:p>
            <a:pPr eaLnBrk="1" hangingPunct="1"/>
            <a:r>
              <a:rPr lang="ru-RU" b="1" i="1" smtClean="0"/>
              <a:t>Какой из этих знаков называется «Главная дорога»?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2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5604" name="Рисунок 3" descr="1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000125" y="2071688"/>
            <a:ext cx="6997700" cy="1857375"/>
          </a:xfrm>
          <a:noFill/>
        </p:spPr>
      </p:pic>
      <p:sp>
        <p:nvSpPr>
          <p:cNvPr id="25605" name="Прямоугольник 5"/>
          <p:cNvSpPr>
            <a:spLocks noChangeArrowheads="1"/>
          </p:cNvSpPr>
          <p:nvPr/>
        </p:nvSpPr>
        <p:spPr bwMode="auto">
          <a:xfrm>
            <a:off x="2000250" y="4286250"/>
            <a:ext cx="4572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Calibri" pitchFamily="34" charset="0"/>
                <a:hlinkClick r:id="rId4" action="ppaction://hlinksldjump"/>
              </a:rPr>
              <a:t>а. 5</a:t>
            </a:r>
            <a:endParaRPr lang="ru-RU" sz="3200">
              <a:latin typeface="Calibri" pitchFamily="34" charset="0"/>
            </a:endParaRPr>
          </a:p>
          <a:p>
            <a:pPr algn="ctr"/>
            <a:r>
              <a:rPr lang="ru-RU" sz="3200">
                <a:latin typeface="Calibri" pitchFamily="34" charset="0"/>
                <a:hlinkClick r:id="rId4" action="ppaction://hlinksldjump"/>
              </a:rPr>
              <a:t>б. 2 и 3</a:t>
            </a:r>
            <a:endParaRPr lang="ru-RU" sz="3200">
              <a:latin typeface="Calibri" pitchFamily="34" charset="0"/>
            </a:endParaRPr>
          </a:p>
          <a:p>
            <a:pPr algn="ctr"/>
            <a:r>
              <a:rPr lang="ru-RU" sz="3200">
                <a:latin typeface="Calibri" pitchFamily="34" charset="0"/>
                <a:hlinkClick r:id="rId5" action="ppaction://hlinksldjump"/>
              </a:rPr>
              <a:t>в. 1</a:t>
            </a: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Какой из этих знаков называется «Движение запрещено»?</a:t>
            </a:r>
            <a:endParaRPr lang="ru-RU" dirty="0" smtClean="0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457200" y="4357688"/>
            <a:ext cx="8229600" cy="176847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mtClean="0">
                <a:hlinkClick r:id="rId2" action="ppaction://hlinksldjump"/>
              </a:rPr>
              <a:t>а. 1</a:t>
            </a:r>
            <a:endParaRPr lang="ru-RU" smtClean="0"/>
          </a:p>
          <a:p>
            <a:pPr algn="ctr" eaLnBrk="1" hangingPunct="1">
              <a:buFont typeface="Arial" charset="0"/>
              <a:buNone/>
            </a:pPr>
            <a:r>
              <a:rPr lang="ru-RU" smtClean="0">
                <a:hlinkClick r:id="rId3" action="ppaction://hlinksldjump"/>
              </a:rPr>
              <a:t>б. 2</a:t>
            </a:r>
            <a:endParaRPr lang="ru-RU" smtClean="0"/>
          </a:p>
          <a:p>
            <a:pPr algn="ctr" eaLnBrk="1" hangingPunct="1">
              <a:buFont typeface="Arial" charset="0"/>
              <a:buNone/>
            </a:pPr>
            <a:r>
              <a:rPr lang="ru-RU" smtClean="0">
                <a:hlinkClick r:id="rId3" action="ppaction://hlinksldjump"/>
              </a:rPr>
              <a:t>в. 3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6629" name="Рисунок 3" descr="14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75" y="2286000"/>
            <a:ext cx="5065713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Какой из этих знаков называется «Железнодорожный переезд со шлагбаумом»?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714500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2" action="ppaction://hlinksldjump"/>
              </a:rPr>
              <a:t>а. 2</a:t>
            </a: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3" action="ppaction://hlinksldjump"/>
              </a:rPr>
              <a:t>б. 1</a:t>
            </a: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hlinkClick r:id="rId2" action="ppaction://hlinksldjump"/>
              </a:rPr>
              <a:t>в. 3</a:t>
            </a:r>
            <a:endParaRPr lang="ru-RU" dirty="0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7653" name="Рисунок 3" descr="15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50" y="2500313"/>
            <a:ext cx="61023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Какой из этих знаков называется «Реверсивное движение»?</a:t>
            </a:r>
            <a:endParaRPr lang="ru-RU" dirty="0" smtClean="0"/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457200" y="4214813"/>
            <a:ext cx="8229600" cy="1785937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mtClean="0">
                <a:hlinkClick r:id="rId2" action="ppaction://hlinksldjump"/>
              </a:rPr>
              <a:t>а. 1</a:t>
            </a:r>
            <a:endParaRPr lang="ru-RU" smtClean="0"/>
          </a:p>
          <a:p>
            <a:pPr algn="ctr" eaLnBrk="1" hangingPunct="1">
              <a:buFont typeface="Arial" charset="0"/>
              <a:buNone/>
            </a:pPr>
            <a:r>
              <a:rPr lang="ru-RU" smtClean="0">
                <a:hlinkClick r:id="rId3" action="ppaction://hlinksldjump"/>
              </a:rPr>
              <a:t>б. 3</a:t>
            </a:r>
            <a:endParaRPr lang="ru-RU" smtClean="0"/>
          </a:p>
          <a:p>
            <a:pPr algn="ctr" eaLnBrk="1" hangingPunct="1">
              <a:buFont typeface="Arial" charset="0"/>
              <a:buNone/>
            </a:pPr>
            <a:r>
              <a:rPr lang="ru-RU" smtClean="0">
                <a:hlinkClick r:id="rId3" action="ppaction://hlinksldjump"/>
              </a:rPr>
              <a:t>в. 2</a:t>
            </a:r>
            <a:endParaRPr lang="ru-RU" smtClean="0"/>
          </a:p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85750" y="6357938"/>
            <a:ext cx="357188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8677" name="Рисунок 3" descr="13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500" y="2071688"/>
            <a:ext cx="57277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i="1" smtClean="0"/>
              <a:t>ПРАВИЛЬНЫЕ ОТВЕТЫ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14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922976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красный</a:t>
                      </a:r>
                      <a:endParaRPr lang="ru-RU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в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в</a:t>
                      </a:r>
                      <a:endParaRPr lang="ru-RU" sz="3200" b="1" dirty="0"/>
                    </a:p>
                  </a:txBody>
                  <a:tcPr/>
                </a:tc>
              </a:tr>
              <a:tr h="922976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синий</a:t>
                      </a:r>
                      <a:endParaRPr lang="ru-RU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в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</a:tr>
              <a:tr h="922976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белый</a:t>
                      </a:r>
                      <a:endParaRPr lang="ru-RU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в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в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в</a:t>
                      </a:r>
                      <a:endParaRPr lang="ru-RU" sz="3200" b="1" dirty="0"/>
                    </a:p>
                  </a:txBody>
                  <a:tcPr/>
                </a:tc>
              </a:tr>
              <a:tr h="922976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желтый</a:t>
                      </a:r>
                      <a:endParaRPr lang="ru-RU" b="1" dirty="0"/>
                    </a:p>
                  </a:txBody>
                  <a:tcP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</a:t>
                      </a:r>
                      <a:endParaRPr lang="ru-RU" sz="3200" b="1" dirty="0"/>
                    </a:p>
                  </a:txBody>
                  <a:tcPr/>
                </a:tc>
              </a:tr>
              <a:tr h="922976"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зеленый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в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а</a:t>
                      </a: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357188" y="214313"/>
            <a:ext cx="428625" cy="4286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2800" b="1" smtClean="0"/>
              <a:t>ИСТОЧНИКИ</a:t>
            </a:r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2520950"/>
          </a:xfrm>
        </p:spPr>
        <p:txBody>
          <a:bodyPr/>
          <a:lstStyle/>
          <a:p>
            <a:r>
              <a:rPr lang="ru-RU" sz="2400" smtClean="0"/>
              <a:t>Правила дорожного движения</a:t>
            </a:r>
          </a:p>
          <a:p>
            <a:r>
              <a:rPr lang="ru-RU" sz="2400" smtClean="0"/>
              <a:t>Настольная игра «Я – пешеход»</a:t>
            </a:r>
          </a:p>
          <a:p>
            <a:r>
              <a:rPr lang="ru-RU" sz="2400" smtClean="0"/>
              <a:t>Картинки и схемы дорожных ситуаций из личного архива автора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50"/>
          </a:xfrm>
        </p:spPr>
        <p:txBody>
          <a:bodyPr/>
          <a:lstStyle/>
          <a:p>
            <a:pPr eaLnBrk="1" hangingPunct="1"/>
            <a:r>
              <a:rPr lang="ru-RU" b="1" i="1" smtClean="0"/>
              <a:t>Какое движение транспортных средств установлено в Российской Федерации?</a:t>
            </a:r>
            <a:endParaRPr lang="ru-RU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457200" y="3214688"/>
            <a:ext cx="8229600" cy="29114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>
                <a:hlinkClick r:id="rId2" action="ppaction://hlinksldjump"/>
              </a:rPr>
              <a:t>а. Правостороннее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>
                <a:hlinkClick r:id="rId3" action="ppaction://hlinksldjump"/>
              </a:rPr>
              <a:t>б. Левостороннее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>
                <a:hlinkClick r:id="rId3" action="ppaction://hlinksldjump"/>
              </a:rPr>
              <a:t>в. В обоих направлениях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85750" y="6286500"/>
            <a:ext cx="357188" cy="357188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Что такое перекрёсток?</a:t>
            </a:r>
            <a:endParaRPr lang="ru-RU" smtClean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>
                <a:hlinkClick r:id="rId2" action="ppaction://hlinksldjump"/>
              </a:rPr>
              <a:t>а. Место пересечения, примыкания или разветвление дорог на одном уровне, ограниченное воображаемыми линиями, соединяющими соответственно противоположные, наиболее удалённые от центра перекрёстка начала закруглений проезжих частей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 </a:t>
            </a:r>
            <a:r>
              <a:rPr lang="ru-RU" smtClean="0">
                <a:hlinkClick r:id="rId3" action="ppaction://hlinksldjump"/>
              </a:rPr>
              <a:t>б. Выезды с прилегающих территорий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Что такое главная дорога?</a:t>
            </a:r>
            <a:endParaRPr lang="ru-RU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>
                <a:hlinkClick r:id="rId2" action="ppaction://hlinksldjump"/>
              </a:rPr>
              <a:t>а. Дорога, на которой предоставлено право преимущественного проезда нерегулируемых перекрёстков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>
                <a:hlinkClick r:id="rId2" action="ppaction://hlinksldjump"/>
              </a:rPr>
              <a:t>б. Дорога с твёрдым покрытием (асфальт и т.п.) по отношению к грунтовой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>
                <a:hlinkClick r:id="rId3" action="ppaction://hlinksldjump"/>
              </a:rPr>
              <a:t>в. Оба вышеперечисленных определения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Что такое тротуар?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hlinkClick r:id="rId2" action="ppaction://hlinksldjump"/>
              </a:rPr>
              <a:t>а. Элемент дороги, предназначенный для движения безрельсовых транспортных средств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hlinkClick r:id="rId3" action="ppaction://hlinksldjump"/>
              </a:rPr>
              <a:t>б. Элемент дороги, предназначенный для движения пешеходов и примыкающий к проезжей части или отделённый от неё газоном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hlinkClick r:id="rId2" action="ppaction://hlinksldjump"/>
              </a:rPr>
              <a:t>в. Элемент дороги, предназначенный для движения маршрутных транспортных </a:t>
            </a:r>
            <a:r>
              <a:rPr lang="ru-RU" dirty="0" smtClean="0">
                <a:hlinkClick r:id="rId2" action="ppaction://hlinksldjump"/>
              </a:rPr>
              <a:t>средств</a:t>
            </a:r>
            <a:endParaRPr lang="ru-RU" dirty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286500"/>
            <a:ext cx="357187" cy="357188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Какое транспортное средство называется маршрутным?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785938"/>
            <a:ext cx="8229600" cy="4500562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hlinkClick r:id="rId2" action="ppaction://hlinksldjump"/>
              </a:rPr>
              <a:t>а. Транспортное средство, кроме мопеда, приводимое в движение двигателем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hlinkClick r:id="rId2" action="ppaction://hlinksldjump"/>
              </a:rPr>
              <a:t>б. Устройство, предназначенное для перевозки по дорогам людей, грузов или оборудования, установленного на нём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hlinkClick r:id="rId3" action="ppaction://hlinksldjump"/>
              </a:rPr>
              <a:t>в. Транспортное средство общего пользования (автобус, троллейбус, трамвай), предназначенное для перевозки по дорогам людей и движущееся по установленному маршруту с обозначенными местами остановок </a:t>
            </a:r>
            <a:endParaRPr lang="ru-RU" dirty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По какой полосе дороги должны двигаться велосипедисты?</a:t>
            </a:r>
            <a:endParaRPr lang="ru-RU" dirty="0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250031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По той, на которой меньше всего транспорта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По крайней правой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2" action="ppaction://hlinksldjump"/>
              </a:rPr>
              <a:t>По крайней левой</a:t>
            </a: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221" name="Рисунок 3" descr="6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4572000"/>
            <a:ext cx="4757738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На каком рисунке машины не нарушают правила дорожного движения?</a:t>
            </a:r>
            <a:endParaRPr lang="ru-RU" dirty="0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2214563"/>
            <a:ext cx="8229600" cy="20002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а. </a:t>
            </a:r>
            <a:r>
              <a:rPr lang="ru-RU" smtClean="0">
                <a:hlinkClick r:id="rId2" action="ppaction://hlinksldjump"/>
              </a:rPr>
              <a:t>На левом рисунке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б. </a:t>
            </a:r>
            <a:r>
              <a:rPr lang="ru-RU" smtClean="0">
                <a:hlinkClick r:id="rId3" action="ppaction://hlinksldjump"/>
              </a:rPr>
              <a:t>На правом рисунке</a:t>
            </a: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mtClean="0"/>
              <a:t>в. </a:t>
            </a:r>
            <a:r>
              <a:rPr lang="ru-RU" smtClean="0">
                <a:hlinkClick r:id="rId3" action="ppaction://hlinksldjump"/>
              </a:rPr>
              <a:t>На обоих рисунках</a:t>
            </a:r>
            <a:endParaRPr lang="ru-RU" smtClean="0"/>
          </a:p>
        </p:txBody>
      </p:sp>
      <p:sp>
        <p:nvSpPr>
          <p:cNvPr id="4" name="Управляющая кнопка: справка 3">
            <a:hlinkClick r:id="rId4" action="ppaction://hlinksldjump" highlightClick="1"/>
          </p:cNvPr>
          <p:cNvSpPr/>
          <p:nvPr/>
        </p:nvSpPr>
        <p:spPr>
          <a:xfrm>
            <a:off x="214313" y="6357938"/>
            <a:ext cx="357187" cy="35718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45" name="Рисунок 3" descr="8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75" y="4143375"/>
            <a:ext cx="4843463" cy="222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840</Words>
  <Application>Microsoft Office PowerPoint</Application>
  <PresentationFormat>Экран (4:3)</PresentationFormat>
  <Paragraphs>177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Безопасность на дороге</vt:lpstr>
      <vt:lpstr>Слайд 2</vt:lpstr>
      <vt:lpstr>Какое движение транспортных средств установлено в Российской Федерации?</vt:lpstr>
      <vt:lpstr>Что такое перекрёсток?</vt:lpstr>
      <vt:lpstr>Что такое главная дорога?</vt:lpstr>
      <vt:lpstr>Что такое тротуар?</vt:lpstr>
      <vt:lpstr>Какое транспортное средство называется маршрутным?</vt:lpstr>
      <vt:lpstr>По какой полосе дороги должны двигаться велосипедисты?</vt:lpstr>
      <vt:lpstr>На каком рисунке машины не нарушают правила дорожного движения?</vt:lpstr>
      <vt:lpstr>Может ли пешеход двигаться по автомагистрали?</vt:lpstr>
      <vt:lpstr>Кто может первым начать движение (для машин горит красный свет)?</vt:lpstr>
      <vt:lpstr>Может ли водитель красной машины въехать на пешеходный переход, если за ним образовался затор?</vt:lpstr>
      <vt:lpstr>Можете ли вы, являясь водителем синей машины, начать движение?</vt:lpstr>
      <vt:lpstr>Можете ли вы, являясь водителем синей машины, начать движение?</vt:lpstr>
      <vt:lpstr>Можете ли вы, являясь водителем синей машины, начать движение?</vt:lpstr>
      <vt:lpstr>Можете ли вы, являясь водителем синей машины, начать движение?</vt:lpstr>
      <vt:lpstr>Можете ли вы, являясь водителем синей машины, начать движение?</vt:lpstr>
      <vt:lpstr>Где должны двигаться группы детей?</vt:lpstr>
      <vt:lpstr>Где пассажир обязан производить посадку и высадку в (из) транспортного средства?</vt:lpstr>
      <vt:lpstr>Могут ли дети до 12-летнего возраста ездить на заднем сиденье мотоцикла?</vt:lpstr>
      <vt:lpstr>Кому должен уступить дорогу водитель при выезде на дорогу с прилегающей территории?</vt:lpstr>
      <vt:lpstr>Что при ДТП обязан сделать водитель, причастный к нему?</vt:lpstr>
      <vt:lpstr>Какой из этих знаков разрешает движение только пешеходам?</vt:lpstr>
      <vt:lpstr>Какой из этих знаков называется «Главная дорога»?</vt:lpstr>
      <vt:lpstr>Какой из этих знаков называется «Движение запрещено»?</vt:lpstr>
      <vt:lpstr>Какой из этих знаков называется «Железнодорожный переезд со шлагбаумом»?</vt:lpstr>
      <vt:lpstr>Какой из этих знаков называется «Реверсивное движение»?</vt:lpstr>
      <vt:lpstr>ПРАВИЛЬНЫЕ ОТВЕТЫ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Berezka</cp:lastModifiedBy>
  <cp:revision>34</cp:revision>
  <dcterms:created xsi:type="dcterms:W3CDTF">2010-04-15T09:29:00Z</dcterms:created>
  <dcterms:modified xsi:type="dcterms:W3CDTF">2021-12-07T03:05:40Z</dcterms:modified>
</cp:coreProperties>
</file>